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9" r:id="rId3"/>
    <p:sldId id="260" r:id="rId4"/>
    <p:sldId id="266" r:id="rId5"/>
    <p:sldId id="270" r:id="rId6"/>
    <p:sldId id="264" r:id="rId7"/>
    <p:sldId id="265" r:id="rId8"/>
    <p:sldId id="274" r:id="rId9"/>
    <p:sldId id="267" r:id="rId10"/>
    <p:sldId id="269" r:id="rId11"/>
    <p:sldId id="273" r:id="rId12"/>
    <p:sldId id="268" r:id="rId13"/>
    <p:sldId id="263" r:id="rId14"/>
    <p:sldId id="261" r:id="rId15"/>
    <p:sldId id="262" r:id="rId16"/>
    <p:sldId id="27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/>
              <c:dLblPos val="ctr"/>
              <c:showVal val="1"/>
            </c:dLbl>
            <c:dLbl>
              <c:idx val="1"/>
              <c:layout/>
              <c:dLblPos val="ctr"/>
              <c:showVal val="1"/>
            </c:dLbl>
            <c:delete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22</c:v>
                </c:pt>
                <c:pt idx="1">
                  <c:v>4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</c:v>
                </c:pt>
                <c:pt idx="1">
                  <c:v>4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howVal val="1"/>
            <c:showLeaderLines val="1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</c:numCache>
            </c:numRef>
          </c:val>
        </c:ser>
        <c:firstSliceAng val="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8CFAE-D472-4A54-9DAA-A5C58D5D5108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FEEE7-6F89-4CF9-962A-3126E9790B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FEEE7-6F89-4CF9-962A-3126E9790B6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FEEE7-6F89-4CF9-962A-3126E9790B6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FEEE7-6F89-4CF9-962A-3126E9790B6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 descr="C:\Users\Admin\Desktop\1df8a66580a08ac6a99af84380057f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4807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259632" y="2636912"/>
            <a:ext cx="59046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«ВЕСЁЛЫЕ КОТЯТА»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МКДОУ «Детский сад № 22 «Рябинушка»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Талица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Направление: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«Экология животных»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Кейс № 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«Исчезновение кошек»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4797152"/>
            <a:ext cx="8712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Участники:</a:t>
            </a:r>
            <a:r>
              <a:rPr lang="ru-RU" dirty="0" smtClean="0"/>
              <a:t> </a:t>
            </a:r>
            <a:r>
              <a:rPr lang="ru-RU" dirty="0" err="1" smtClean="0"/>
              <a:t>Агапитов</a:t>
            </a:r>
            <a:r>
              <a:rPr lang="ru-RU" dirty="0" smtClean="0"/>
              <a:t> Богдан, Мальцев Матвей, </a:t>
            </a:r>
            <a:r>
              <a:rPr lang="ru-RU" dirty="0" err="1" smtClean="0"/>
              <a:t>Дорошек</a:t>
            </a:r>
            <a:r>
              <a:rPr lang="ru-RU" dirty="0" smtClean="0"/>
              <a:t> Даня, Иващенко Слава</a:t>
            </a:r>
          </a:p>
          <a:p>
            <a:pPr algn="ctr"/>
            <a:r>
              <a:rPr lang="ru-RU" dirty="0" smtClean="0"/>
              <a:t>              Богданова Даша, Аксёнова София, </a:t>
            </a:r>
            <a:r>
              <a:rPr lang="ru-RU" dirty="0" err="1" smtClean="0"/>
              <a:t>Изюрова</a:t>
            </a:r>
            <a:r>
              <a:rPr lang="ru-RU" dirty="0" smtClean="0"/>
              <a:t> Маша, Чернова Оля</a:t>
            </a:r>
          </a:p>
          <a:p>
            <a:pPr algn="ctr"/>
            <a:endParaRPr lang="ru-RU" dirty="0" smtClean="0"/>
          </a:p>
          <a:p>
            <a:r>
              <a:rPr lang="ru-RU" b="1" dirty="0" smtClean="0"/>
              <a:t>       Руководители: </a:t>
            </a:r>
            <a:r>
              <a:rPr lang="ru-RU" dirty="0" err="1" smtClean="0"/>
              <a:t>Бояршина</a:t>
            </a:r>
            <a:r>
              <a:rPr lang="ru-RU" dirty="0" smtClean="0"/>
              <a:t> Наталья Георгиевна</a:t>
            </a:r>
            <a:r>
              <a:rPr lang="en-US" dirty="0" smtClean="0"/>
              <a:t> (</a:t>
            </a:r>
            <a:r>
              <a:rPr lang="ru-RU" dirty="0" smtClean="0"/>
              <a:t>воспитатель)</a:t>
            </a:r>
          </a:p>
          <a:p>
            <a:pPr algn="ctr"/>
            <a:r>
              <a:rPr lang="ru-RU" dirty="0" smtClean="0"/>
              <a:t>   </a:t>
            </a:r>
            <a:r>
              <a:rPr lang="ru-RU" dirty="0" err="1" smtClean="0"/>
              <a:t>Ляшенко</a:t>
            </a:r>
            <a:r>
              <a:rPr lang="ru-RU" dirty="0" smtClean="0"/>
              <a:t> Мария Владимировна (педагог-психолог)</a:t>
            </a:r>
          </a:p>
          <a:p>
            <a:pPr algn="ctr"/>
            <a:r>
              <a:rPr lang="ru-RU" dirty="0" smtClean="0"/>
              <a:t> Пирогова Алёна Валентиновна (учитель-логопед)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03648" y="33265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РЕЗУЛЬТАТЫ  ОПРОСА  ДЕТЕЙ  В  ПОДГОТОВИТЕЛЬНОЙ  ГРУППЕ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692696"/>
            <a:ext cx="309634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Наличие  домашних котов и кошечек</a:t>
            </a:r>
            <a:endParaRPr lang="ru-RU" b="1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23671" y="1233235"/>
          <a:ext cx="2088232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6444208" y="1124744"/>
          <a:ext cx="237626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3528" y="3212976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22 человека имеют домашних животных</a:t>
            </a:r>
          </a:p>
          <a:p>
            <a:r>
              <a:rPr lang="ru-RU" sz="1200" b="1" dirty="0" smtClean="0"/>
              <a:t>4 человека  не имеет домашних животных</a:t>
            </a:r>
            <a:endParaRPr lang="ru-RU" sz="1200" b="1" dirty="0"/>
          </a:p>
        </p:txBody>
      </p:sp>
      <p:sp>
        <p:nvSpPr>
          <p:cNvPr id="819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908720"/>
            <a:ext cx="216024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691680" y="4005064"/>
            <a:ext cx="3384376" cy="20313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Что нужно делать, чтобы бездомных котов и кошек стало меньше</a:t>
            </a:r>
            <a:r>
              <a:rPr lang="en-US" sz="14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400" b="1" u="sng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Отдать в приют  </a:t>
            </a:r>
            <a:r>
              <a:rPr lang="ru-RU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11 детей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Взять себе   </a:t>
            </a:r>
            <a:r>
              <a:rPr lang="ru-RU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 детей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Дать объявление   </a:t>
            </a:r>
            <a:r>
              <a:rPr lang="ru-RU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ребёнка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Не заводить плохим людям   </a:t>
            </a:r>
            <a:r>
              <a:rPr lang="ru-RU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 детей  </a:t>
            </a: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92080" y="3717032"/>
            <a:ext cx="3240360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Причины появления бездомных животных</a:t>
            </a:r>
            <a:r>
              <a:rPr lang="en-US" sz="1400" b="1" u="sng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400" b="1" u="sng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Проблемы с содержанием </a:t>
            </a:r>
            <a:r>
              <a:rPr lang="ru-RU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ребёнок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Безответственные хозяева  </a:t>
            </a:r>
            <a:r>
              <a:rPr lang="ru-RU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 детей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Потерявшиеся животные  </a:t>
            </a:r>
            <a:r>
              <a:rPr lang="ru-RU" sz="1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 детей</a:t>
            </a:r>
            <a:endParaRPr lang="ru-RU" sz="1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Облако 15"/>
          <p:cNvSpPr/>
          <p:nvPr/>
        </p:nvSpPr>
        <p:spPr>
          <a:xfrm rot="768335">
            <a:off x="5148064" y="5157192"/>
            <a:ext cx="3600400" cy="1440160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 rot="647205">
            <a:off x="5508104" y="5373216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 опросе участвовало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26 детей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подготовительной группы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8" name="Облако 17"/>
          <p:cNvSpPr/>
          <p:nvPr/>
        </p:nvSpPr>
        <p:spPr>
          <a:xfrm rot="19706611">
            <a:off x="2026154" y="1154981"/>
            <a:ext cx="2527043" cy="1717084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0" name="AutoShape 2" descr="-2"/>
          <p:cNvSpPr>
            <a:spLocks noChangeAspect="1" noChangeArrowheads="1"/>
          </p:cNvSpPr>
          <p:nvPr/>
        </p:nvSpPr>
        <p:spPr bwMode="auto">
          <a:xfrm>
            <a:off x="134938" y="-603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084168" y="2780928"/>
            <a:ext cx="2483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4 человека купили</a:t>
            </a:r>
          </a:p>
          <a:p>
            <a:r>
              <a:rPr lang="ru-RU" sz="1200" b="1" dirty="0" smtClean="0"/>
              <a:t>3 детям подарили</a:t>
            </a:r>
          </a:p>
          <a:p>
            <a:r>
              <a:rPr lang="ru-RU" sz="1200" b="1" dirty="0" smtClean="0"/>
              <a:t>6 человек подобрали на улице</a:t>
            </a:r>
          </a:p>
          <a:p>
            <a:r>
              <a:rPr lang="ru-RU" sz="1200" b="1" dirty="0" smtClean="0"/>
              <a:t>9 человек взяли по объявлению</a:t>
            </a:r>
            <a:endParaRPr lang="ru-RU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24128" y="692696"/>
            <a:ext cx="29523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Способ  приобретения животного</a:t>
            </a:r>
            <a:endParaRPr lang="ru-RU" b="1" dirty="0"/>
          </a:p>
        </p:txBody>
      </p:sp>
      <p:sp>
        <p:nvSpPr>
          <p:cNvPr id="7172" name="AutoShape 4" descr="-2"/>
          <p:cNvSpPr>
            <a:spLocks noChangeAspect="1" noChangeArrowheads="1"/>
          </p:cNvSpPr>
          <p:nvPr/>
        </p:nvSpPr>
        <p:spPr bwMode="auto">
          <a:xfrm>
            <a:off x="134938" y="-603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9265916">
            <a:off x="2206897" y="1256142"/>
            <a:ext cx="20523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Мы провели опрос!!!!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88640"/>
            <a:ext cx="8784976" cy="6480720"/>
          </a:xfrm>
          <a:prstGeom prst="rect">
            <a:avLst/>
          </a:prstGeom>
          <a:noFill/>
        </p:spPr>
      </p:pic>
      <p:pic>
        <p:nvPicPr>
          <p:cNvPr id="2050" name="Picture 2" descr="C:\Users\Admin\Desktop\ГРИН ТИМ\ФОТО\ЖИВОТНЫЕ НА ВОЙН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933056"/>
            <a:ext cx="3347864" cy="25108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Users\Admin\Downloads\IMG-20250214-WA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933056"/>
            <a:ext cx="3157826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Облако 2"/>
          <p:cNvSpPr/>
          <p:nvPr/>
        </p:nvSpPr>
        <p:spPr>
          <a:xfrm>
            <a:off x="251520" y="0"/>
            <a:ext cx="8892480" cy="436510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620688"/>
            <a:ext cx="7200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Так же мы посетили Районную библиотеку, где проходила тематическая неделя </a:t>
            </a:r>
          </a:p>
          <a:p>
            <a:pPr algn="ctr"/>
            <a:r>
              <a:rPr lang="ru-RU" sz="20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«Животные на войне»,</a:t>
            </a:r>
          </a:p>
          <a:p>
            <a:pPr algn="ctr"/>
            <a:r>
              <a:rPr lang="ru-RU" sz="20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где мы узнали:</a:t>
            </a:r>
          </a:p>
          <a:p>
            <a:pPr algn="ctr"/>
            <a:endParaRPr lang="ru-RU" sz="2000" b="1" dirty="0" smtClean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16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Кошки во время войны защищали, и без того малые запасы зерна, от грызунов.</a:t>
            </a:r>
          </a:p>
          <a:p>
            <a:pPr algn="ctr">
              <a:buFont typeface="Arial" pitchFamily="34" charset="0"/>
              <a:buChar char="•"/>
            </a:pPr>
            <a:r>
              <a:rPr lang="ru-RU" sz="16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Кошки во время голода приносили своим хозяевам добычу (птиц, мышей, крыс).</a:t>
            </a:r>
          </a:p>
          <a:p>
            <a:pPr algn="ctr">
              <a:buFont typeface="Arial" pitchFamily="34" charset="0"/>
              <a:buChar char="•"/>
            </a:pPr>
            <a:r>
              <a:rPr lang="ru-RU" sz="16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 лютый холод согревали хозяев своим теплом.</a:t>
            </a:r>
          </a:p>
          <a:p>
            <a:pPr algn="ctr">
              <a:buFont typeface="Arial" pitchFamily="34" charset="0"/>
              <a:buChar char="•"/>
            </a:pPr>
            <a:r>
              <a:rPr lang="ru-RU" sz="16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Коты ходили с листовками в фашистские окопы.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88640"/>
            <a:ext cx="8712968" cy="6480720"/>
          </a:xfrm>
          <a:prstGeom prst="rect">
            <a:avLst/>
          </a:prstGeom>
          <a:noFill/>
        </p:spPr>
      </p:pic>
      <p:sp>
        <p:nvSpPr>
          <p:cNvPr id="3" name="Прямоугольная выноска 2"/>
          <p:cNvSpPr/>
          <p:nvPr/>
        </p:nvSpPr>
        <p:spPr>
          <a:xfrm>
            <a:off x="4620539" y="404664"/>
            <a:ext cx="4131562" cy="4248471"/>
          </a:xfrm>
          <a:prstGeom prst="wedgeRect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026" name="Picture 2" descr="C:\Users\Admin\Downloads\IMG-20250303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92696"/>
            <a:ext cx="3878764" cy="53705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499992" y="764704"/>
            <a:ext cx="4305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ПОСЛЕ ПОСЕЩЕНИЯ БИБЛИОТЕКИ МЫ С ВОСПИТАТЕЛЯМИ  СДЕЛАЛИ ЛИСТОВКИ ДЛЯ РОДИТЕЛЕЙ И ДЕТЕЙ В ДЕТСКОМ САДУ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«БЕРЕГИТЕ ЖИВОТНЫХ»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И ПРОВЕЛИ АКЦИЮ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ПОМОГИ БЕЗДОМНЫМ ЖИВОТНЫМ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flipH="1">
            <a:off x="6084165" y="4869160"/>
            <a:ext cx="1296143" cy="1656184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79712" y="260648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cs typeface="Aharoni" pitchFamily="2" charset="-79"/>
              </a:rPr>
              <a:t>АКЦИЯ ПОМОЩИ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cs typeface="Aharoni" pitchFamily="2" charset="-79"/>
              </a:rPr>
              <a:t>«Помоги бездомным животным»</a:t>
            </a:r>
          </a:p>
        </p:txBody>
      </p:sp>
      <p:pic>
        <p:nvPicPr>
          <p:cNvPr id="8194" name="Picture 2" descr="C:\Users\Admin\Desktop\ГРИН ТИМ\ФОТО\КОРМ.jpg"/>
          <p:cNvPicPr>
            <a:picLocks noChangeAspect="1" noChangeArrowheads="1"/>
          </p:cNvPicPr>
          <p:nvPr/>
        </p:nvPicPr>
        <p:blipFill>
          <a:blip r:embed="rId3" cstate="print"/>
          <a:srcRect b="12766"/>
          <a:stretch>
            <a:fillRect/>
          </a:stretch>
        </p:blipFill>
        <p:spPr bwMode="auto">
          <a:xfrm>
            <a:off x="1043608" y="1196752"/>
            <a:ext cx="3240360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195" name="Picture 3" descr="C:\Users\Admin\Desktop\ГРИН ТИМ\ФОТО\КОРМ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196752"/>
            <a:ext cx="3384376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1547664" y="4293096"/>
            <a:ext cx="712879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Чем больше людей будет знать об акциях помощи, тем больше кошек будут находить свой дом или помощь. Где же можно рассказать о нуждающихся кошках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...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Опубликовать статью в сообществе 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Вконтакте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«Детский сад № 22 «Рябинушка», «Пёс и кот»,</a:t>
            </a: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«Подслушано Талица».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476672"/>
            <a:ext cx="5112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cs typeface="Aharoni" pitchFamily="2" charset="-79"/>
              </a:rPr>
              <a:t>ФОТОГАЛЕРЕЯ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cs typeface="Aharoni" pitchFamily="2" charset="-79"/>
              </a:rPr>
              <a:t>НАШИ ДОМАШНИЕ КОТИКИ</a:t>
            </a:r>
            <a:endParaRPr lang="ru-RU" b="1" dirty="0">
              <a:solidFill>
                <a:schemeClr val="bg2">
                  <a:lumMod val="25000"/>
                </a:schemeClr>
              </a:solidFill>
              <a:cs typeface="Aharoni" pitchFamily="2" charset="-79"/>
            </a:endParaRPr>
          </a:p>
        </p:txBody>
      </p:sp>
      <p:sp>
        <p:nvSpPr>
          <p:cNvPr id="1024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7" name="Picture 7" descr="C:\Users\Admin\Desktop\ГРИН ТИМ\ФОТО\ФОТО С КОТАМИ\IMG-20250203-WA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71035">
            <a:off x="6269718" y="1294843"/>
            <a:ext cx="1813424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48" name="Picture 8" descr="C:\Users\Admin\Desktop\ГРИН ТИМ\ФОТО\ФОТО С КОТАМИ\IMG-20250204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584243">
            <a:off x="842857" y="1214346"/>
            <a:ext cx="1869672" cy="26243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49" name="Picture 9" descr="C:\Users\Admin\Desktop\ГРИН ТИМ\ФОТО\ФОТО С КОТАМИ\IMG-20250204-WA0027.jpg"/>
          <p:cNvPicPr>
            <a:picLocks noChangeAspect="1" noChangeArrowheads="1"/>
          </p:cNvPicPr>
          <p:nvPr/>
        </p:nvPicPr>
        <p:blipFill>
          <a:blip r:embed="rId5" cstate="print"/>
          <a:srcRect r="-14401" b="21450"/>
          <a:stretch>
            <a:fillRect/>
          </a:stretch>
        </p:blipFill>
        <p:spPr bwMode="auto">
          <a:xfrm>
            <a:off x="2051720" y="3645024"/>
            <a:ext cx="1944216" cy="26369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50" name="Picture 10" descr="C:\Users\Admin\Desktop\ГРИН ТИМ\ФОТО\ФОТО С КОТАМИ\IMG-20250205-WA0005.jpg"/>
          <p:cNvPicPr>
            <a:picLocks noChangeAspect="1" noChangeArrowheads="1"/>
          </p:cNvPicPr>
          <p:nvPr/>
        </p:nvPicPr>
        <p:blipFill>
          <a:blip r:embed="rId6" cstate="print"/>
          <a:srcRect b="18584"/>
          <a:stretch>
            <a:fillRect/>
          </a:stretch>
        </p:blipFill>
        <p:spPr bwMode="auto">
          <a:xfrm>
            <a:off x="5004048" y="3717032"/>
            <a:ext cx="1869672" cy="2520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46" name="Picture 6" descr="C:\Users\Admin\Desktop\ГРИН ТИМ\ФОТО\ФОТО С КОТАМИ\IMG-20250203-WA00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1340768"/>
            <a:ext cx="1836204" cy="2448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476672"/>
            <a:ext cx="5112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cs typeface="Aharoni" pitchFamily="2" charset="-79"/>
              </a:rPr>
              <a:t>ФОТОГАЛЕРЕЯ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cs typeface="Aharoni" pitchFamily="2" charset="-79"/>
              </a:rPr>
              <a:t>НАШИ ДОМАШНИЕ КОТИКИ</a:t>
            </a:r>
            <a:endParaRPr lang="ru-RU" b="1" dirty="0">
              <a:solidFill>
                <a:schemeClr val="bg2">
                  <a:lumMod val="25000"/>
                </a:schemeClr>
              </a:solidFill>
              <a:cs typeface="Aharoni" pitchFamily="2" charset="-79"/>
            </a:endParaRPr>
          </a:p>
        </p:txBody>
      </p:sp>
      <p:pic>
        <p:nvPicPr>
          <p:cNvPr id="9217" name="Picture 1" descr="C:\Users\Admin\Desktop\ГРИН ТИМ\ФОТО\ФОТО С КОТАМИ\IMG-20250206-WA0022.jpg"/>
          <p:cNvPicPr>
            <a:picLocks noChangeAspect="1" noChangeArrowheads="1"/>
          </p:cNvPicPr>
          <p:nvPr/>
        </p:nvPicPr>
        <p:blipFill>
          <a:blip r:embed="rId3" cstate="print"/>
          <a:srcRect t="11919" r="24680"/>
          <a:stretch>
            <a:fillRect/>
          </a:stretch>
        </p:blipFill>
        <p:spPr bwMode="auto">
          <a:xfrm rot="20544818">
            <a:off x="1194199" y="1295983"/>
            <a:ext cx="1942861" cy="2727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18" name="Picture 2" descr="C:\Users\Admin\Desktop\ГРИН ТИМ\ФОТО\ФОТО С КОТАМИ\IMG-20250206-WA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49201">
            <a:off x="6187035" y="1159046"/>
            <a:ext cx="1834047" cy="27809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19" name="Picture 3" descr="C:\Users\Admin\Desktop\ГРИН ТИМ\ФОТО\ФОТО С КОТАМИ\IMG-20250207-WA0025.jpg"/>
          <p:cNvPicPr>
            <a:picLocks noChangeAspect="1" noChangeArrowheads="1"/>
          </p:cNvPicPr>
          <p:nvPr/>
        </p:nvPicPr>
        <p:blipFill>
          <a:blip r:embed="rId5" cstate="print"/>
          <a:srcRect t="11463"/>
          <a:stretch>
            <a:fillRect/>
          </a:stretch>
        </p:blipFill>
        <p:spPr bwMode="auto">
          <a:xfrm>
            <a:off x="5220072" y="3645024"/>
            <a:ext cx="1765935" cy="26369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20" name="Picture 4" descr="C:\Users\Admin\Desktop\ГРИН ТИМ\ФОТО\ФОТО С КОТАМИ\IMG-20250208-WA0022.jpg"/>
          <p:cNvPicPr>
            <a:picLocks noChangeAspect="1" noChangeArrowheads="1"/>
          </p:cNvPicPr>
          <p:nvPr/>
        </p:nvPicPr>
        <p:blipFill>
          <a:blip r:embed="rId6" cstate="print"/>
          <a:srcRect t="11558" r="18414"/>
          <a:stretch>
            <a:fillRect/>
          </a:stretch>
        </p:blipFill>
        <p:spPr bwMode="auto">
          <a:xfrm>
            <a:off x="2350636" y="3645024"/>
            <a:ext cx="1843322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21" name="Picture 5" descr="C:\Users\Admin\Desktop\ГРИН ТИМ\ФОТО\ФОТО С КОТАМИ\IMG-20250203-WA00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707904" y="1268760"/>
            <a:ext cx="1815666" cy="24208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3" name="Облако 2"/>
          <p:cNvSpPr/>
          <p:nvPr/>
        </p:nvSpPr>
        <p:spPr>
          <a:xfrm>
            <a:off x="0" y="2060848"/>
            <a:ext cx="3347864" cy="2736304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>
            <a:off x="179512" y="116632"/>
            <a:ext cx="3168352" cy="2232248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блако 5"/>
          <p:cNvSpPr/>
          <p:nvPr/>
        </p:nvSpPr>
        <p:spPr>
          <a:xfrm rot="559064">
            <a:off x="3690147" y="4381456"/>
            <a:ext cx="3930396" cy="2232248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 rot="1805261">
            <a:off x="5831032" y="2722505"/>
            <a:ext cx="2952328" cy="2232248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395536" y="4437112"/>
            <a:ext cx="3456384" cy="2232248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/>
          <p:cNvSpPr/>
          <p:nvPr/>
        </p:nvSpPr>
        <p:spPr>
          <a:xfrm>
            <a:off x="2987824" y="2420888"/>
            <a:ext cx="3168352" cy="2232248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блако 10"/>
          <p:cNvSpPr/>
          <p:nvPr/>
        </p:nvSpPr>
        <p:spPr>
          <a:xfrm>
            <a:off x="3131840" y="332656"/>
            <a:ext cx="2952328" cy="2232248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156083" y="553103"/>
            <a:ext cx="30225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так, подведем итоги!!!!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245173">
            <a:off x="88831" y="496178"/>
            <a:ext cx="3093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Кошки охотники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Кошки играют важную роль в экологии, они помогают бороться с вредителями,      такими как мыши и крысы.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20231482">
            <a:off x="2943809" y="2931223"/>
            <a:ext cx="32403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Уход  за кошками требует ответственности: это возможность научиться заботиться о других, развивать чувство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эмпатии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и сострадания. 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724832">
            <a:off x="5941460" y="3340018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Кошки артисты</a:t>
            </a:r>
          </a:p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Современные домашние </a:t>
            </a:r>
          </a:p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кошки выступают в роли </a:t>
            </a:r>
          </a:p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артистов в цирке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554461">
            <a:off x="776806" y="4813908"/>
            <a:ext cx="27286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Кот охранник</a:t>
            </a:r>
          </a:p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С момента основания музея Эрмитаж исправно несут свою службу кошки и охраняют культурное наследие России от грызунов.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401665">
            <a:off x="4122991" y="4684695"/>
            <a:ext cx="32770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Коши важны не только для общества, но и для экосистемы!!!!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блако 9"/>
          <p:cNvSpPr/>
          <p:nvPr/>
        </p:nvSpPr>
        <p:spPr>
          <a:xfrm rot="1799358">
            <a:off x="5573226" y="83366"/>
            <a:ext cx="3335693" cy="2558125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 rot="1902272">
            <a:off x="5564909" y="616633"/>
            <a:ext cx="3491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Кошки психологи</a:t>
            </a:r>
          </a:p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Кошки обладают способностью успокаивать: мягкий ритмичный звук их мурлыкания и нежное прикосновение шерсти помогают снять стресс и тревогу.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712476">
            <a:off x="-84415" y="2314507"/>
            <a:ext cx="34563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Кот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предсказатель</a:t>
            </a:r>
          </a:p>
          <a:p>
            <a:pPr algn="ctr"/>
            <a:r>
              <a:rPr lang="ru-RU" sz="1400" dirty="0" smtClean="0">
                <a:latin typeface="Arial" pitchFamily="34" charset="0"/>
                <a:cs typeface="Arial" pitchFamily="34" charset="0"/>
              </a:rPr>
              <a:t>Кошки своим беспокойным поведением могут предупреждать человека о предстоящем пожаре, землетрясении, извержении вулкана или смерче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5536" y="2136339"/>
            <a:ext cx="8280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Интернет-ресурсы:</a:t>
            </a:r>
          </a:p>
          <a:p>
            <a:pPr fontAlgn="base"/>
            <a:endParaRPr lang="ru-RU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1) 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https://www.hillspet.ru/cat-care/resources/where-cats-came-from</a:t>
            </a:r>
          </a:p>
          <a:p>
            <a:pPr fontAlgn="base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2) https://www.purina.ru/cats/breeds</a:t>
            </a:r>
          </a:p>
          <a:p>
            <a:pPr fontAlgn="base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3) https://www.proplan.ru/cat/article/povedenie-koshek-yazyk-tela-koshek/</a:t>
            </a:r>
          </a:p>
          <a:p>
            <a:pPr fontAlgn="base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4) https://panor.ru/articles/koshki-i-voyna/45413.html</a:t>
            </a:r>
          </a:p>
          <a:p>
            <a:pPr fontAlgn="base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5) https://www.belpressa.ru/17447.html#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612844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    Закройте глаза и попробуйте вообразить мир, в котором внезапно исчезли все кошки. Больше нет мурлыканья, встречающего вас дома после рабочего дня. Исчезли пушистые комочки, дремлющие на подоконниках, и игривые охотники за солнечными зайчиками. Социальные сети лишились миллионов забавных видео и фотографий, а наши диваны – привычных мягких обитателей.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3068960"/>
            <a:ext cx="6552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     Однако влияние кошек на нашу жизнь простирается гораздо дальше, чем может показаться на первый взгляд. Эти грациозные хищники играют важную роль в поддержании экологического баланса, контроле численности вредителей и даже в обеспечении продовольственной безопасности. Их исчезновение могло бы привести к неожиданным и далекоидущим последствиям для всей планеты.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99592" y="404664"/>
            <a:ext cx="72728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Цель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Выявить экологические и социальные последствия исчезновения кошек на Земле.</a:t>
            </a: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Задачи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Исследовать  влияние кошек на экосистему.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Изучить роль кошек в жизни человека.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Узнать может ли кошка приносить вред природе.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Провести опрос об отношении детей к бездомным животным.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Провести акцию помощи бездомным кошкам.</a:t>
            </a:r>
          </a:p>
          <a:p>
            <a:pPr marL="457200" indent="-457200"/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/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 l="27019" t="54659" r="25177"/>
          <a:stretch>
            <a:fillRect/>
          </a:stretch>
        </p:blipFill>
        <p:spPr bwMode="auto">
          <a:xfrm>
            <a:off x="3491880" y="4581128"/>
            <a:ext cx="2100136" cy="1440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88640"/>
            <a:ext cx="8784976" cy="6480720"/>
          </a:xfrm>
          <a:prstGeom prst="rect">
            <a:avLst/>
          </a:prstGeom>
          <a:noFill/>
        </p:spPr>
      </p:pic>
      <p:pic>
        <p:nvPicPr>
          <p:cNvPr id="2051" name="Picture 3" descr="C:\Users\Admin\Desktop\ГРИН ТИМ\ФОТО\говорим о котах.jpg"/>
          <p:cNvPicPr>
            <a:picLocks noChangeAspect="1" noChangeArrowheads="1"/>
          </p:cNvPicPr>
          <p:nvPr/>
        </p:nvPicPr>
        <p:blipFill>
          <a:blip r:embed="rId3" cstate="print"/>
          <a:srcRect l="4559" t="27950" r="13380" b="34250"/>
          <a:stretch>
            <a:fillRect/>
          </a:stretch>
        </p:blipFill>
        <p:spPr bwMode="auto">
          <a:xfrm>
            <a:off x="6156176" y="908720"/>
            <a:ext cx="2592288" cy="3384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539552" y="548680"/>
            <a:ext cx="532859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Встреча с педагогом дополнительного образования (экология)  Рыжовой Надеждой Сергеевной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встрече Надежда Сергеевна беседовала с нами о котах и котиках. Мы узнали: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Чем  полезны кошки.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Как на природу повлияет исчезновение    кошек.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Как кошки помогают человеку на протяжении всей истории человечества.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Какой вред приносят кошки 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природе.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 такие ветеринары, 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волонтеры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и что такое приюты 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для животных.</a:t>
            </a: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ятно 2 7"/>
          <p:cNvSpPr/>
          <p:nvPr/>
        </p:nvSpPr>
        <p:spPr>
          <a:xfrm rot="782830">
            <a:off x="3963606" y="3443535"/>
            <a:ext cx="3953092" cy="3355306"/>
          </a:xfrm>
          <a:prstGeom prst="irregularSeal2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19454589">
            <a:off x="4121111" y="4843108"/>
            <a:ext cx="3178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Встреча получилась очень познавательной. Мы долго разговаривали задавали разные вопросы по теме.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88640"/>
            <a:ext cx="8784976" cy="6480720"/>
          </a:xfrm>
          <a:prstGeom prst="rect">
            <a:avLst/>
          </a:prstGeom>
          <a:noFill/>
        </p:spPr>
      </p:pic>
      <p:pic>
        <p:nvPicPr>
          <p:cNvPr id="4098" name="Picture 2" descr="C:\Users\Admin\Desktop\ГРИН ТИМ\ФОТО\ВЫСТАВКА МЯГКИХ ИГРУШЕ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005064"/>
            <a:ext cx="2880320" cy="23042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 descr="C:\Users\Admin\Desktop\ГРИН ТИМ\ФОТО\С ИГРУШКАМ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548680"/>
            <a:ext cx="3312818" cy="24928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Облако 2"/>
          <p:cNvSpPr/>
          <p:nvPr/>
        </p:nvSpPr>
        <p:spPr>
          <a:xfrm rot="2043422">
            <a:off x="2288322" y="2510182"/>
            <a:ext cx="5544616" cy="3057485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01" name="AutoShape 5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3" name="AutoShape 7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 rot="1821116">
            <a:off x="3079796" y="3074142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После беседы об исчезновении кошек, мы решили устроить в детском саду выставку наших любимых игрушек КОТИКОВ. И целый день провести с любимым мягким питомцем.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лако 11"/>
          <p:cNvSpPr/>
          <p:nvPr/>
        </p:nvSpPr>
        <p:spPr>
          <a:xfrm rot="20486346">
            <a:off x="50720" y="615642"/>
            <a:ext cx="4093638" cy="2574321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09" name="AutoShape 13" descr="-2"/>
          <p:cNvSpPr>
            <a:spLocks noChangeAspect="1" noChangeArrowheads="1"/>
          </p:cNvSpPr>
          <p:nvPr/>
        </p:nvSpPr>
        <p:spPr bwMode="auto">
          <a:xfrm>
            <a:off x="134938" y="-603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 rot="19777585">
            <a:off x="209672" y="987100"/>
            <a:ext cx="349795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Кошки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— важная часть экосистемы  нашей планеты, и в случае их исчезновения заменить этих хищников будет некому.</a:t>
            </a:r>
          </a:p>
        </p:txBody>
      </p:sp>
      <p:sp>
        <p:nvSpPr>
          <p:cNvPr id="4111" name="AutoShape 15" descr="-2"/>
          <p:cNvSpPr>
            <a:spLocks noChangeAspect="1" noChangeArrowheads="1"/>
          </p:cNvSpPr>
          <p:nvPr/>
        </p:nvSpPr>
        <p:spPr bwMode="auto">
          <a:xfrm>
            <a:off x="134938" y="-603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88640"/>
            <a:ext cx="8784976" cy="6480720"/>
          </a:xfrm>
          <a:prstGeom prst="rect">
            <a:avLst/>
          </a:prstGeom>
          <a:noFill/>
        </p:spPr>
      </p:pic>
      <p:pic>
        <p:nvPicPr>
          <p:cNvPr id="1026" name="Picture 2" descr="C:\Users\Admin\Desktop\ГРИН ТИМ\ФОТО\ЧИТАЕМ О КОШКАХ.jpg"/>
          <p:cNvPicPr>
            <a:picLocks noChangeAspect="1" noChangeArrowheads="1"/>
          </p:cNvPicPr>
          <p:nvPr/>
        </p:nvPicPr>
        <p:blipFill>
          <a:blip r:embed="rId3" cstate="print"/>
          <a:srcRect t="15067"/>
          <a:stretch>
            <a:fillRect/>
          </a:stretch>
        </p:blipFill>
        <p:spPr bwMode="auto">
          <a:xfrm>
            <a:off x="2555776" y="3645024"/>
            <a:ext cx="2222612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Выноска-облако 5"/>
          <p:cNvSpPr/>
          <p:nvPr/>
        </p:nvSpPr>
        <p:spPr>
          <a:xfrm rot="20250927" flipH="1">
            <a:off x="378131" y="573272"/>
            <a:ext cx="3725961" cy="3662214"/>
          </a:xfrm>
          <a:prstGeom prst="cloudCallou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20499010">
            <a:off x="868724" y="1261464"/>
            <a:ext cx="27112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 поисках информации мы читаем книги.</a:t>
            </a:r>
          </a:p>
          <a:p>
            <a:pPr algn="ctr"/>
            <a:r>
              <a:rPr lang="ru-RU" dirty="0" smtClean="0"/>
              <a:t> Хотим узнать больше о поведении кошек, чем они полезны и чем опасно их перенаселение.</a:t>
            </a:r>
            <a:endParaRPr lang="ru-RU" dirty="0"/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360" y="404664"/>
            <a:ext cx="2181122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1052736"/>
            <a:ext cx="2324100" cy="30480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3573016"/>
            <a:ext cx="2026536" cy="2743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4" name="Picture 2" descr="C:\Users\Admin\Desktop\ГРИН ТИМ\ФОТО\с книгами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4221088"/>
            <a:ext cx="1892514" cy="21602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 rot="20440631" flipV="1">
            <a:off x="539552" y="764704"/>
            <a:ext cx="3672408" cy="2448272"/>
          </a:xfrm>
          <a:prstGeom prst="cloudCallout">
            <a:avLst>
              <a:gd name="adj1" fmla="val 28557"/>
              <a:gd name="adj2" fmla="val -10029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3563888" y="332656"/>
            <a:ext cx="5400600" cy="6120680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572000" y="119675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427984" y="404664"/>
            <a:ext cx="410445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Федеральный закон № 498-ФЗ </a:t>
            </a:r>
          </a:p>
          <a:p>
            <a:endParaRPr lang="ru-RU" b="1" dirty="0" smtClean="0"/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1) Обеспечение  надлежащего   ухода за животными;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2) Обеспечение  своевременного оказания животным ветеринарной помощи;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3) Принятие  мер по предотвращению появления нежелательного потомства у животных;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4) Отказ владельцев  от животных – наказуем законом;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5) Организация и проведение боев животных – запрещена законом;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6) Кормление хищных животных живыми животными в местах, открытых для свободного посещения – запрещено законом.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Admin\Desktop\ГРИН ТИМ\ФОТО\закон.jpg"/>
          <p:cNvPicPr>
            <a:picLocks noChangeAspect="1" noChangeArrowheads="1"/>
          </p:cNvPicPr>
          <p:nvPr/>
        </p:nvPicPr>
        <p:blipFill>
          <a:blip r:embed="rId4" cstate="print"/>
          <a:srcRect l="13125" r="2872" b="24529"/>
          <a:stretch>
            <a:fillRect/>
          </a:stretch>
        </p:blipFill>
        <p:spPr bwMode="auto">
          <a:xfrm>
            <a:off x="1619672" y="3429000"/>
            <a:ext cx="1800200" cy="28767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TextBox 8"/>
          <p:cNvSpPr txBox="1"/>
          <p:nvPr/>
        </p:nvSpPr>
        <p:spPr>
          <a:xfrm rot="20603344">
            <a:off x="1115616" y="1340768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Из книг мы узнали, что все животные России защищены законом! 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 flipV="1">
            <a:off x="2699792" y="3501008"/>
            <a:ext cx="5472608" cy="2738730"/>
          </a:xfrm>
          <a:prstGeom prst="cloudCallout">
            <a:avLst>
              <a:gd name="adj1" fmla="val -73721"/>
              <a:gd name="adj2" fmla="val -2427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572000" y="119675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3419871" y="4041566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ЧТЕНИЕ ХУДОЖЕСТВЕННОЙ ЛИТЕРАТУРЫ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 КОТОВ И КОШЕЧЕК ВДОХНОВИЛО НАС НА СОЗДАНИЕ ШЕДЕВРОВ ИЗ БУМАГИ И ПЛАСТИЛИНА  !!!!!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C:\Users\Admin\Desktop\ГРИН ТИМ\ФОТО\АППЛИКАЦ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48680"/>
            <a:ext cx="3744416" cy="27446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2771" name="Picture 3" descr="C:\Users\Admin\Desktop\ГРИН ТИМ\ФОТО\ИЗ ПЛАСТИЛИН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548680"/>
            <a:ext cx="3575351" cy="27624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pic>
        <p:nvPicPr>
          <p:cNvPr id="3074" name="Picture 2" descr="C:\Users\Admin\Desktop\ГРИН ТИМ\ФОТО\лечим.jpg"/>
          <p:cNvPicPr>
            <a:picLocks noChangeAspect="1" noChangeArrowheads="1"/>
          </p:cNvPicPr>
          <p:nvPr/>
        </p:nvPicPr>
        <p:blipFill>
          <a:blip r:embed="rId4" cstate="print"/>
          <a:srcRect l="7206" r="8721" b="13297"/>
          <a:stretch>
            <a:fillRect/>
          </a:stretch>
        </p:blipFill>
        <p:spPr bwMode="auto">
          <a:xfrm>
            <a:off x="827584" y="476672"/>
            <a:ext cx="2026107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Users\Admin\Desktop\ГРИН ТИМ\ФОТО\лечим 2.jpg"/>
          <p:cNvPicPr>
            <a:picLocks noChangeAspect="1" noChangeArrowheads="1"/>
          </p:cNvPicPr>
          <p:nvPr/>
        </p:nvPicPr>
        <p:blipFill>
          <a:blip r:embed="rId5" cstate="print"/>
          <a:srcRect b="12766"/>
          <a:stretch>
            <a:fillRect/>
          </a:stretch>
        </p:blipFill>
        <p:spPr bwMode="auto">
          <a:xfrm>
            <a:off x="3419872" y="476672"/>
            <a:ext cx="2232248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6" name="Picture 4" descr="C:\Users\Admin\Desktop\ГРИН ТИМ\ФОТО\лечим 1.jpg"/>
          <p:cNvPicPr>
            <a:picLocks noChangeAspect="1" noChangeArrowheads="1"/>
          </p:cNvPicPr>
          <p:nvPr/>
        </p:nvPicPr>
        <p:blipFill>
          <a:blip r:embed="rId6" cstate="print"/>
          <a:srcRect b="-4547"/>
          <a:stretch>
            <a:fillRect/>
          </a:stretch>
        </p:blipFill>
        <p:spPr bwMode="auto">
          <a:xfrm>
            <a:off x="6228184" y="476672"/>
            <a:ext cx="2232248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блако 5"/>
          <p:cNvSpPr/>
          <p:nvPr/>
        </p:nvSpPr>
        <p:spPr>
          <a:xfrm>
            <a:off x="1619672" y="3573016"/>
            <a:ext cx="6984776" cy="2952328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39752" y="3933056"/>
            <a:ext cx="53285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Нам очень захотелось стать теми людьми, которые помогают животным!</a:t>
            </a:r>
          </a:p>
          <a:p>
            <a:pPr algn="ctr"/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Мы поиграли в ветеринарную клинику!</a:t>
            </a:r>
          </a:p>
          <a:p>
            <a:pPr algn="ctr"/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Оказалось, это очень интересная профессия!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гнутая влево стрелка 7"/>
          <p:cNvSpPr/>
          <p:nvPr/>
        </p:nvSpPr>
        <p:spPr>
          <a:xfrm flipH="1" flipV="1">
            <a:off x="7668344" y="2780928"/>
            <a:ext cx="1224136" cy="2376264"/>
          </a:xfrm>
          <a:prstGeom prst="curvedRightArrow">
            <a:avLst>
              <a:gd name="adj1" fmla="val 25000"/>
              <a:gd name="adj2" fmla="val 85714"/>
              <a:gd name="adj3" fmla="val 250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6718</TotalTime>
  <Words>875</Words>
  <Application>Microsoft Office PowerPoint</Application>
  <PresentationFormat>Экран (4:3)</PresentationFormat>
  <Paragraphs>133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143</cp:revision>
  <dcterms:created xsi:type="dcterms:W3CDTF">2025-02-07T04:37:25Z</dcterms:created>
  <dcterms:modified xsi:type="dcterms:W3CDTF">2025-03-07T03:34:56Z</dcterms:modified>
</cp:coreProperties>
</file>