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0" r:id="rId15"/>
    <p:sldId id="271" r:id="rId16"/>
    <p:sldId id="272" r:id="rId17"/>
    <p:sldId id="273" r:id="rId18"/>
    <p:sldId id="269" r:id="rId19"/>
    <p:sldId id="274" r:id="rId20"/>
    <p:sldId id="275" r:id="rId21"/>
    <p:sldId id="270" r:id="rId22"/>
  </p:sldIdLst>
  <p:sldSz cx="9144000" cy="6858000" type="screen4x3"/>
  <p:notesSz cx="6858000" cy="9947275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1" autoAdjust="0"/>
    <p:restoredTop sz="94704" autoAdjust="0"/>
  </p:normalViewPr>
  <p:slideViewPr>
    <p:cSldViewPr>
      <p:cViewPr>
        <p:scale>
          <a:sx n="71" d="100"/>
          <a:sy n="71" d="100"/>
        </p:scale>
        <p:origin x="-87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09DC4D6-251A-4E32-9F58-5EF63A864BC7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457CA08-D0DF-4B92-803D-2F678DDCE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1E7E57-1F10-4268-99D2-CEDBAC6DAB5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2386A3-2E31-4C9B-B0BE-45709ADB9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9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Используйте несколько пунктов, если необходимо.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Используйте краткий маркированный список пунктов и изложите подробности устно.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4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6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FADA7-12A5-4168-87FD-0A7BA931419B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C5A2C-8CF9-418C-929E-59F23F70E5F3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69BAF-DF50-49A9-A24B-E772F34D4EE8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29F9C-0FE7-4725-BBF1-3A439DEFF6B8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92ABE-290F-4556-9BE6-EA283C4356C3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37221-B4EC-499E-8F13-52A4FCD99E36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F042D-FBEA-40C8-ACF1-388DE857BC66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1A33440A-D04E-4FB0-ACBB-D1FD42651063}" type="datetime1">
              <a:rPr lang="en-US" smtClean="0"/>
              <a:pPr algn="r"/>
              <a:t>4/9/2024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82;&#1088;&#1072;&#1089;&#1080;&#1074;&#1099;&#1081;%20&#1089;&#1072;&#1082;&#1089;&#1086;&#1092;&#1086;&#1085;%20-%20for%20you.mp3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12_track01.mp3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271939" y="1052736"/>
            <a:ext cx="3872061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kern="1200" noProof="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Семинар-практикум «Современные проблемы взаимодействие детского сада и семьи»</a:t>
            </a:r>
            <a:br>
              <a:rPr lang="ru-RU" sz="3100" kern="1200" noProof="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100" kern="1200" noProof="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3100" kern="1200" noProof="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Выполнила:</a:t>
            </a:r>
            <a:br>
              <a:rPr lang="ru-RU" sz="220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педагог-психолог</a:t>
            </a:r>
            <a:br>
              <a:rPr lang="ru-RU" sz="220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Ляшенко Мария Владимировна</a:t>
            </a:r>
            <a:endParaRPr lang="ru-RU" sz="2200" noProof="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9" y="1268760"/>
            <a:ext cx="4419600" cy="2417969"/>
          </a:xfrm>
          <a:effectLst>
            <a:softEdge rad="127000"/>
          </a:effectLst>
        </p:spPr>
      </p:pic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907629" y="3696808"/>
            <a:ext cx="4372347" cy="15121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noProof="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«Лучше всего можно помочь детям, помогая их родителям!» </a:t>
            </a:r>
          </a:p>
          <a:p>
            <a:pPr algn="r"/>
            <a:r>
              <a:rPr lang="ru-RU" sz="2000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Т. Харрис</a:t>
            </a:r>
            <a:endParaRPr lang="ru-RU" sz="2400" b="1" noProof="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5306" y="6309320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Талица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2024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58032" cy="288032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Информационно-аналитическое </a:t>
            </a:r>
            <a:r>
              <a:rPr lang="ru-RU" sz="4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направление</a:t>
            </a: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4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840" y="2780928"/>
            <a:ext cx="6840760" cy="3528392"/>
          </a:xfrm>
        </p:spPr>
        <p:txBody>
          <a:bodyPr>
            <a:noAutofit/>
          </a:bodyPr>
          <a:lstStyle/>
          <a:p>
            <a:pPr marL="82296" indent="0" algn="ctr">
              <a:buClr>
                <a:srgbClr val="FF0000"/>
              </a:buClr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 данному направлению можно проводить:</a:t>
            </a:r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анкетирование</a:t>
            </a:r>
          </a:p>
          <a:p>
            <a:pPr>
              <a:buClr>
                <a:srgbClr val="FF0000"/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тестирование</a:t>
            </a:r>
          </a:p>
          <a:p>
            <a:pPr>
              <a:buClr>
                <a:srgbClr val="FF0000"/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личные беседы </a:t>
            </a:r>
          </a:p>
          <a:p>
            <a:pPr marL="82296" indent="0" algn="ctr"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Данные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формы помогут правильно выстроить работу с родителями, сделать  ее эффективной, подобрать интересные формы взаимодействия с семьей.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82784" y="6309320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314016" cy="1584176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Наглядно-информационное направление</a:t>
            </a: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4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340768"/>
            <a:ext cx="6768752" cy="5256584"/>
          </a:xfrm>
        </p:spPr>
        <p:txBody>
          <a:bodyPr>
            <a:noAutofit/>
          </a:bodyPr>
          <a:lstStyle/>
          <a:p>
            <a:pPr marL="82296" indent="0" algn="ctr">
              <a:buClr>
                <a:srgbClr val="FF0000"/>
              </a:buClr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Важные моменты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все материалы для ознакомления  должны быть эстетически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оформлены</a:t>
            </a: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содержание необходимо регулярно обновлять, иначе родительский интерес к этой информации быстро </a:t>
            </a:r>
            <a:r>
              <a:rPr lang="ru-RU" sz="20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пропадет </a:t>
            </a: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оформление выполняется так, чтобы привлекать внимание родителей (текст на цветной бумаге, фотографии детей группы, картинки-символы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</a:t>
            </a: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содержание </a:t>
            </a:r>
            <a:r>
              <a:rPr lang="ru-RU" sz="20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предполагаемого материала </a:t>
            </a:r>
            <a:r>
              <a:rPr lang="ru-RU" sz="2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должно </a:t>
            </a:r>
            <a:r>
              <a:rPr lang="ru-RU" sz="20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быть действительно интересно большинству </a:t>
            </a:r>
            <a:r>
              <a:rPr lang="ru-RU" sz="2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родителей</a:t>
            </a:r>
            <a:endParaRPr lang="ru-RU" sz="2000" b="1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50551" y="6356414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000" y="332656"/>
            <a:ext cx="7314016" cy="2016224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Досуговое направление </a:t>
            </a:r>
            <a:br>
              <a:rPr lang="ru-RU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2022" y="2276872"/>
            <a:ext cx="6429316" cy="2736304"/>
          </a:xfrm>
        </p:spPr>
        <p:txBody>
          <a:bodyPr>
            <a:noAutofit/>
          </a:bodyPr>
          <a:lstStyle/>
          <a:p>
            <a:pPr marL="82296" indent="0" algn="ctr">
              <a:buClr>
                <a:srgbClr val="FF0000"/>
              </a:buClr>
              <a:buNone/>
            </a:pPr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Праздники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необходимо проводить не для родителей, а с привлечением родителей</a:t>
            </a:r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 чтобы они знали, сколько хлопот и труда надо вложить при </a:t>
            </a:r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подготовке </a:t>
            </a:r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любого торжества</a:t>
            </a:r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13176"/>
            <a:ext cx="7092280" cy="1687360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466207" y="6343478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25144"/>
            <a:ext cx="2214018" cy="1961620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430055" y="6340714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447800"/>
            <a:ext cx="7838256" cy="4258154"/>
          </a:xfrm>
        </p:spPr>
        <p:txBody>
          <a:bodyPr>
            <a:normAutofit fontScale="62500" lnSpcReduction="20000"/>
          </a:bodyPr>
          <a:lstStyle/>
          <a:p>
            <a:pPr marL="0" indent="283464">
              <a:lnSpc>
                <a:spcPct val="120000"/>
              </a:lnSpc>
              <a:spcBef>
                <a:spcPts val="0"/>
              </a:spcBef>
            </a:pPr>
            <a:r>
              <a:rPr lang="ru-RU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объединяются в две группы – «родители» и «воспитатели». Каждая группа заполняет бланк таблицы с позиции «Я - родитель» или «Я - воспитатель».</a:t>
            </a:r>
          </a:p>
          <a:p>
            <a:pPr marL="0" indent="283464">
              <a:lnSpc>
                <a:spcPct val="120000"/>
              </a:lnSpc>
              <a:spcBef>
                <a:spcPts val="0"/>
              </a:spcBef>
            </a:pPr>
            <a:r>
              <a:rPr lang="ru-RU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в позиции «родители» отмечают, что они ожидают от воспитателя взаимопонимания, организованности, краткости, хотят услышать хорошее именно о своем ребенке, надеются на оказание помощи в случае необходимости.</a:t>
            </a:r>
          </a:p>
          <a:p>
            <a:pPr marL="0" indent="283464">
              <a:lnSpc>
                <a:spcPct val="120000"/>
              </a:lnSpc>
              <a:spcBef>
                <a:spcPts val="0"/>
              </a:spcBef>
            </a:pPr>
            <a:r>
              <a:rPr lang="ru-RU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в позиции «воспитатели», в свою очередь, ожидают от родителей заинтересованности, уважения к себе, активности, внимания и понимания.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48680"/>
            <a:ext cx="7314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«Разные мнения»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1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8208912" cy="4933528"/>
          </a:xfrm>
        </p:spPr>
        <p:txBody>
          <a:bodyPr/>
          <a:lstStyle/>
          <a:p>
            <a:pPr marL="0" indent="283464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обратился к маме одного из воспитанников с рассказом о том, что нового дети узнали на занятиях, и предложил закрепить изученный материал дома. В ответ мама резко ответила, что ей некогда заниматься с ребенком дома, что это обязанность воспитателя — он "получает за это деньги".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0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2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83464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Забирая вечером ребенка из детского сада, родители возмущаются, что его одежда очень грязная, и обвиняют педагога, что он плохо следит за детьми. Воспитатель предлагает родителям всю прогулку держать их ребенка за руку.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2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3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56872" cy="5077544"/>
          </a:xfrm>
        </p:spPr>
        <p:txBody>
          <a:bodyPr>
            <a:normAutofit fontScale="47500" lnSpcReduction="20000"/>
          </a:bodyPr>
          <a:lstStyle/>
          <a:p>
            <a:pPr marL="0" indent="283464" algn="just">
              <a:lnSpc>
                <a:spcPct val="120000"/>
              </a:lnSpc>
              <a:spcBef>
                <a:spcPts val="0"/>
              </a:spcBef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приходя домой из детского сада, жалуется на то, что с ним не хотят играть дети в группе. Родители поинтересовались, с чем это связано. Воспитатель, наблюдая за ребенком, приобщая его к совместным играм с другими детьми, заметил, что он все время хочет быть на первых ролях. Всем играющим говорит, что они в игре жульничают, играют не по правилам, делает всем множество замечаний. В ответ на это дети отказываются с ним играть. Педагог заметил также, что в большинстве случаев воспитанник не прав, проанализировал его претензии по отношению к другим детям. Ребенок с выводами воспитателя 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согласился.</a:t>
            </a:r>
          </a:p>
          <a:p>
            <a:pPr marL="0" indent="283464" algn="just">
              <a:lnSpc>
                <a:spcPct val="120000"/>
              </a:lnSpc>
              <a:spcBef>
                <a:spcPts val="0"/>
              </a:spcBef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данной проблемы педагог стал участвовать во всех играх детей, строго следя за выполнением правил, поощряя играющих добрыми словами, похвалой.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9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404664"/>
            <a:ext cx="7674056" cy="5575792"/>
          </a:xfrm>
        </p:spPr>
        <p:txBody>
          <a:bodyPr>
            <a:noAutofit/>
          </a:bodyPr>
          <a:lstStyle/>
          <a:p>
            <a:pPr marL="82296" indent="0" algn="ctr">
              <a:buClr>
                <a:srgbClr val="FF0000"/>
              </a:buClr>
              <a:buNone/>
            </a:pPr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Таким образом, использование разнообразных форм работы с семьями воспитанников детского сада даёт положительные результаты. Всей своей работой сотрудники ДОУ доказывают родителям, что их вовлечение в педагогическую деятельность, заинтересованное участие в </a:t>
            </a:r>
            <a:r>
              <a:rPr lang="ru-RU" sz="28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воспитательно</a:t>
            </a:r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-образовательном процессе важно не потому, что этого хочет воспитатель, а потому, что это необходимо для развития их собственного ребенка.</a:t>
            </a:r>
            <a:endParaRPr lang="ru-RU" sz="2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508195"/>
            <a:ext cx="5508104" cy="1310461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35727" y="6404830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6942" y="0"/>
            <a:ext cx="78130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«Автобусная остановка»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84" y="1754326"/>
            <a:ext cx="5829300" cy="4486275"/>
          </a:xfrm>
          <a:prstGeom prst="rect">
            <a:avLst/>
          </a:prstGeom>
          <a:noFill/>
          <a:ln>
            <a:noFill/>
          </a:ln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8982"/>
            <a:ext cx="83164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«Солнечный луч»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76" y="1916832"/>
            <a:ext cx="5688632" cy="459989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1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3571"/>
          <a:stretch/>
        </p:blipFill>
        <p:spPr>
          <a:xfrm>
            <a:off x="4860032" y="3869452"/>
            <a:ext cx="4283968" cy="298854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74638"/>
            <a:ext cx="7848872" cy="286633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Игра- приветствие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«Я сегодня – вот такая»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 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2" y="1628800"/>
            <a:ext cx="7499350" cy="385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20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sz="4400" b="1" kern="12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Актуальность</a:t>
            </a:r>
            <a:endParaRPr lang="ru-RU" b="1" noProof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3912" cy="4294059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В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статье 44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ФЗ «Об образовании в Российской Федерации» от 29.12.2012 г.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впервые определены права, обязанности и ответственность родителей за образование ребенка. В связи с этим необходимо по-новому взглянуть на взаимодействие дошкольного образовательного учреждения (далее ДОУ) с родителями, с целью создания единого образовательного пространства "семья - детский сад" для их равноправного и заинтересованного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партнерства.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 </a:t>
            </a:r>
            <a:endParaRPr lang="ru-RU" sz="2400" noProof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51789"/>
            <a:ext cx="5812887" cy="1382973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477711" y="6382350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19672" y="274320"/>
            <a:ext cx="7314016" cy="459484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Семья</a:t>
            </a:r>
            <a:r>
              <a:rPr lang="ru-RU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 и </a:t>
            </a:r>
            <a:r>
              <a:rPr lang="ru-RU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детский сад </a:t>
            </a:r>
            <a:r>
              <a:rPr lang="ru-RU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– два воспитательных феномена, каждый из которых по-своему дает ребенку социальный опыт, но только в сочетании друг с другом они создают </a:t>
            </a:r>
            <a:r>
              <a:rPr lang="ru-RU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оптимальные условия для вхождения маленького человека в большой мир.</a:t>
            </a:r>
            <a:endParaRPr lang="ru-RU" sz="3200" noProof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79017"/>
            <a:ext cx="3739571" cy="1990417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455159" y="6309320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486012" y="274638"/>
            <a:ext cx="744767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kern="12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Основные задачи работы:</a:t>
            </a:r>
            <a:endParaRPr lang="ru-RU" b="1" noProof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становить"/>
          <p:cNvSpPr>
            <a:spLocks noGrp="1"/>
          </p:cNvSpPr>
          <p:nvPr>
            <p:ph idx="1"/>
          </p:nvPr>
        </p:nvSpPr>
        <p:spPr>
          <a:xfrm>
            <a:off x="1452029" y="1124744"/>
            <a:ext cx="7498080" cy="82907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установить партнерские отношения с семьей каждого воспитанника;</a:t>
            </a:r>
            <a:endParaRPr lang="ru-RU" sz="2400" noProof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динить"/>
          <p:cNvSpPr txBox="1">
            <a:spLocks/>
          </p:cNvSpPr>
          <p:nvPr/>
        </p:nvSpPr>
        <p:spPr>
          <a:xfrm>
            <a:off x="1435608" y="2154101"/>
            <a:ext cx="7498080" cy="8290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объединить усилия для развития и воспитания детей;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оздать"/>
          <p:cNvSpPr txBox="1">
            <a:spLocks/>
          </p:cNvSpPr>
          <p:nvPr/>
        </p:nvSpPr>
        <p:spPr>
          <a:xfrm>
            <a:off x="1462795" y="3182975"/>
            <a:ext cx="7498080" cy="122413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создать атмосферу взаимопонимания, общности интересов, эмоциональной взаимной поддержки;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активизировать"/>
          <p:cNvSpPr txBox="1">
            <a:spLocks/>
          </p:cNvSpPr>
          <p:nvPr/>
        </p:nvSpPr>
        <p:spPr>
          <a:xfrm>
            <a:off x="1435608" y="4617840"/>
            <a:ext cx="7498080" cy="8290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активизировать и обогащать воспитательные умения родителей;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оддерживать"/>
          <p:cNvSpPr txBox="1">
            <a:spLocks/>
          </p:cNvSpPr>
          <p:nvPr/>
        </p:nvSpPr>
        <p:spPr>
          <a:xfrm>
            <a:off x="1452029" y="5657641"/>
            <a:ext cx="7498080" cy="8290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поддерживать их уверенность в собственных педагогических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возможностях.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481879" y="6313688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kern="12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Основные принципы партнерства ДОУ и семьи:</a:t>
            </a:r>
            <a:endParaRPr lang="ru-RU" b="1" noProof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доброжелательный"/>
          <p:cNvSpPr>
            <a:spLocks noGrp="1"/>
          </p:cNvSpPr>
          <p:nvPr>
            <p:ph idx="1"/>
          </p:nvPr>
        </p:nvSpPr>
        <p:spPr>
          <a:xfrm>
            <a:off x="1454688" y="1801826"/>
            <a:ext cx="7498080" cy="82907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Доброжелательный стиль общения педагогов с родителями</a:t>
            </a:r>
            <a:endParaRPr lang="ru-RU" sz="2800" b="1" u="sng" noProof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оздание партн"/>
          <p:cNvSpPr txBox="1">
            <a:spLocks/>
          </p:cNvSpPr>
          <p:nvPr/>
        </p:nvSpPr>
        <p:spPr>
          <a:xfrm>
            <a:off x="1454688" y="2563875"/>
            <a:ext cx="7479001" cy="77130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Clr>
                <a:srgbClr val="FF0000"/>
              </a:buClr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создание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партнерских, доверительных отношений между родителями 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воспитателем)</a:t>
            </a:r>
          </a:p>
        </p:txBody>
      </p:sp>
      <p:sp>
        <p:nvSpPr>
          <p:cNvPr id="10" name="инд. подход"/>
          <p:cNvSpPr txBox="1">
            <a:spLocks/>
          </p:cNvSpPr>
          <p:nvPr/>
        </p:nvSpPr>
        <p:spPr>
          <a:xfrm>
            <a:off x="1454688" y="3664911"/>
            <a:ext cx="7498080" cy="50405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0000"/>
              </a:buClr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Индивидуальный подход </a:t>
            </a:r>
            <a:endParaRPr lang="ru-RU" sz="2800" b="1" u="sng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в ежедневном"/>
          <p:cNvSpPr txBox="1">
            <a:spLocks/>
          </p:cNvSpPr>
          <p:nvPr/>
        </p:nvSpPr>
        <p:spPr>
          <a:xfrm>
            <a:off x="1445147" y="4029867"/>
            <a:ext cx="7498081" cy="85395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Clr>
                <a:srgbClr val="FF0000"/>
              </a:buClr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ежедневном контакте воспитателя, когда родители приводят и забирают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детей)</a:t>
            </a:r>
          </a:p>
        </p:txBody>
      </p:sp>
      <p:sp>
        <p:nvSpPr>
          <p:cNvPr id="12" name="динамичность"/>
          <p:cNvSpPr txBox="1">
            <a:spLocks/>
          </p:cNvSpPr>
          <p:nvPr/>
        </p:nvSpPr>
        <p:spPr>
          <a:xfrm>
            <a:off x="1461584" y="5202981"/>
            <a:ext cx="7498080" cy="50405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0000"/>
              </a:buClr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Динамичность</a:t>
            </a:r>
            <a:endParaRPr lang="ru-RU" sz="2800" b="1" u="sng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быстро реагировать"/>
          <p:cNvSpPr txBox="1">
            <a:spLocks/>
          </p:cNvSpPr>
          <p:nvPr/>
        </p:nvSpPr>
        <p:spPr>
          <a:xfrm>
            <a:off x="1454688" y="5676370"/>
            <a:ext cx="7498080" cy="102954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Clr>
                <a:srgbClr val="FF0000"/>
              </a:buClr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быстро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реагировать на изменения социального состава родителей, их образовательные потребности и воспитательные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запросы)</a:t>
            </a: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481448" y="6353046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kern="12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Основные принципы партнерства ДОУ и семьи:</a:t>
            </a:r>
            <a:endParaRPr lang="ru-RU" b="1" noProof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ткрытость"/>
          <p:cNvSpPr>
            <a:spLocks noGrp="1"/>
          </p:cNvSpPr>
          <p:nvPr>
            <p:ph idx="1"/>
          </p:nvPr>
        </p:nvSpPr>
        <p:spPr>
          <a:xfrm>
            <a:off x="1454688" y="2017985"/>
            <a:ext cx="7516024" cy="690935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Открытость</a:t>
            </a:r>
            <a:endParaRPr lang="ru-RU" sz="3600" b="1" u="sng" noProof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осещение"/>
          <p:cNvSpPr txBox="1">
            <a:spLocks/>
          </p:cNvSpPr>
          <p:nvPr/>
        </p:nvSpPr>
        <p:spPr>
          <a:xfrm>
            <a:off x="1454688" y="2563875"/>
            <a:ext cx="7479001" cy="77130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Clr>
                <a:srgbClr val="FF0000"/>
              </a:buClr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посещение родителями группы для того, чтобы они могли видеть, как и чем  занимается их ребенок)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отрудничество"/>
          <p:cNvSpPr txBox="1">
            <a:spLocks/>
          </p:cNvSpPr>
          <p:nvPr/>
        </p:nvSpPr>
        <p:spPr>
          <a:xfrm>
            <a:off x="1445147" y="3664910"/>
            <a:ext cx="7507621" cy="77220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0000"/>
              </a:buClr>
            </a:pPr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Сотрудничество, а не наставничество</a:t>
            </a:r>
            <a:endParaRPr lang="ru-RU" sz="3600" b="1" u="sng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сотр. это"/>
          <p:cNvSpPr txBox="1">
            <a:spLocks/>
          </p:cNvSpPr>
          <p:nvPr/>
        </p:nvSpPr>
        <p:spPr>
          <a:xfrm>
            <a:off x="1435608" y="4581128"/>
            <a:ext cx="7498081" cy="119933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Clr>
                <a:srgbClr val="FF0000"/>
              </a:buClr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Сотрудничество - это общение "на равных", где никому не принадлежит привилегия указывать, контролировать, оценивать)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64" y="5780461"/>
            <a:ext cx="4283968" cy="1019220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481879" y="6343195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noProof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Основные направления работы с родителями</a:t>
            </a:r>
            <a:endParaRPr lang="ru-RU" sz="4000" b="1" noProof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лако 2 инф - аналит"/>
          <p:cNvSpPr/>
          <p:nvPr/>
        </p:nvSpPr>
        <p:spPr>
          <a:xfrm>
            <a:off x="1163648" y="4221088"/>
            <a:ext cx="3822216" cy="2376264"/>
          </a:xfrm>
          <a:prstGeom prst="cloud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ИНФОРМАЦИОННО – АНАЛИТИЧЕСКОЕ НАПРАВЛЕНИЕ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лако 1 познав. направл"/>
          <p:cNvSpPr/>
          <p:nvPr/>
        </p:nvSpPr>
        <p:spPr>
          <a:xfrm>
            <a:off x="1331640" y="1621944"/>
            <a:ext cx="3816424" cy="2394520"/>
          </a:xfrm>
          <a:prstGeom prst="cloud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ПОЗНАВАТЕЛЬНОЕ НАПРАВЛЕНИЕ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лако 3 нагл - инф"/>
          <p:cNvSpPr/>
          <p:nvPr/>
        </p:nvSpPr>
        <p:spPr>
          <a:xfrm>
            <a:off x="5121344" y="3813368"/>
            <a:ext cx="3923848" cy="2501240"/>
          </a:xfrm>
          <a:prstGeom prst="cloud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НАГЛЯДНО – ИНФОРМАЦИОННОЕ НАПРАВЛЕНИЕ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блако 4 досуг"/>
          <p:cNvSpPr/>
          <p:nvPr/>
        </p:nvSpPr>
        <p:spPr>
          <a:xfrm>
            <a:off x="5257824" y="1402864"/>
            <a:ext cx="3675864" cy="2334696"/>
          </a:xfrm>
          <a:prstGeom prst="cloud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ДОСУГОВОЕ НАПРАВЛЕНИЕ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446775" y="6323032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58032" cy="2736304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Познавательное направление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b="8189"/>
          <a:stretch/>
        </p:blipFill>
        <p:spPr>
          <a:xfrm>
            <a:off x="5168178" y="4858152"/>
            <a:ext cx="3148238" cy="18722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7816" y="2492896"/>
            <a:ext cx="6840760" cy="374441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бщие, групповые собрания</a:t>
            </a:r>
          </a:p>
          <a:p>
            <a:pPr>
              <a:buClr>
                <a:srgbClr val="FF0000"/>
              </a:buClr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онсультации и индивидуальные беседы</a:t>
            </a:r>
          </a:p>
          <a:p>
            <a:pPr>
              <a:buClr>
                <a:srgbClr val="FF0000"/>
              </a:buClr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выставки детских работ, поделок,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изготовленные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вместе с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родителями </a:t>
            </a:r>
          </a:p>
          <a:p>
            <a:pPr>
              <a:buClr>
                <a:srgbClr val="FF0000"/>
              </a:buClr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совместное создание предметно-развивающей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среды</a:t>
            </a:r>
          </a:p>
          <a:p>
            <a:pPr>
              <a:buClr>
                <a:srgbClr val="FF0000"/>
              </a:buClr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семейные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проекты</a:t>
            </a:r>
          </a:p>
          <a:p>
            <a:pPr>
              <a:buClr>
                <a:srgbClr val="FF0000"/>
              </a:buClr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открытые занятия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81879" y="6384310"/>
            <a:ext cx="451809" cy="34605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E82897-DF76-4FAF-8E1C-FF87100549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рекомендаций по стратегии</Template>
  <TotalTime>0</TotalTime>
  <Words>880</Words>
  <Application>Microsoft Office PowerPoint</Application>
  <PresentationFormat>Экран (4:3)</PresentationFormat>
  <Paragraphs>81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Семинар-практикум «Современные проблемы взаимодействие детского сада и семьи»  Выполнила: педагог-психолог Ляшенко Мария Владимировна</vt:lpstr>
      <vt:lpstr>Игра- приветствие  «Я сегодня – вот такая»</vt:lpstr>
      <vt:lpstr>Актуальность</vt:lpstr>
      <vt:lpstr>Семья и детский сад – два воспитательных феномена, каждый из которых по-своему дает ребенку социальный опыт, но только в сочетании друг с другом они создают оптимальные условия для вхождения маленького человека в большой мир.</vt:lpstr>
      <vt:lpstr>Основные задачи работы:</vt:lpstr>
      <vt:lpstr>Основные принципы партнерства ДОУ и семьи:</vt:lpstr>
      <vt:lpstr>Основные принципы партнерства ДОУ и семьи:</vt:lpstr>
      <vt:lpstr>Основные направления работы с родителями</vt:lpstr>
      <vt:lpstr>Познавательное направление </vt:lpstr>
      <vt:lpstr>Информационно-аналитическое направление </vt:lpstr>
      <vt:lpstr>Наглядно-информационное направление </vt:lpstr>
      <vt:lpstr>Досуговое направление   </vt:lpstr>
      <vt:lpstr>Презентация PowerPoint</vt:lpstr>
      <vt:lpstr>Ситуация 1</vt:lpstr>
      <vt:lpstr>Ситуация 2</vt:lpstr>
      <vt:lpstr>Ситуация 3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2016-09-28T12:57:15Z</dcterms:created>
  <dcterms:modified xsi:type="dcterms:W3CDTF">2024-04-09T08:18:31Z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</Properties>
</file>