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2" r:id="rId2"/>
  </p:sldMasterIdLst>
  <p:notesMasterIdLst>
    <p:notesMasterId r:id="rId23"/>
  </p:notesMasterIdLst>
  <p:handoutMasterIdLst>
    <p:handoutMasterId r:id="rId24"/>
  </p:handoutMasterIdLst>
  <p:sldIdLst>
    <p:sldId id="256" r:id="rId3"/>
    <p:sldId id="257" r:id="rId4"/>
    <p:sldId id="258" r:id="rId5"/>
    <p:sldId id="259" r:id="rId6"/>
    <p:sldId id="261" r:id="rId7"/>
    <p:sldId id="263" r:id="rId8"/>
    <p:sldId id="264" r:id="rId9"/>
    <p:sldId id="262" r:id="rId10"/>
    <p:sldId id="265" r:id="rId11"/>
    <p:sldId id="266" r:id="rId12"/>
    <p:sldId id="267" r:id="rId13"/>
    <p:sldId id="268" r:id="rId14"/>
    <p:sldId id="260" r:id="rId15"/>
    <p:sldId id="271" r:id="rId16"/>
    <p:sldId id="272" r:id="rId17"/>
    <p:sldId id="273" r:id="rId18"/>
    <p:sldId id="269" r:id="rId19"/>
    <p:sldId id="274" r:id="rId20"/>
    <p:sldId id="275" r:id="rId21"/>
    <p:sldId id="270" r:id="rId22"/>
  </p:sldIdLst>
  <p:sldSz cx="9144000" cy="6858000" type="screen4x3"/>
  <p:notesSz cx="6858000" cy="9947275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21" autoAdjust="0"/>
    <p:restoredTop sz="94704" autoAdjust="0"/>
  </p:normalViewPr>
  <p:slideViewPr>
    <p:cSldViewPr>
      <p:cViewPr>
        <p:scale>
          <a:sx n="71" d="100"/>
          <a:sy n="71" d="100"/>
        </p:scale>
        <p:origin x="-876" y="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209DC4D6-251A-4E32-9F58-5EF63A864BC7}" type="datetimeFigureOut">
              <a:rPr lang="en-US" smtClean="0"/>
              <a:pPr/>
              <a:t>4/9/2024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8457CA08-D0DF-4B92-803D-2F678DDCE2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64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FE1E7E57-1F10-4268-99D2-CEDBAC6DAB5A}" type="datetimeFigureOut">
              <a:rPr lang="en-US" smtClean="0"/>
              <a:pPr/>
              <a:t>4/9/2024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1D2386A3-2E31-4C9B-B0BE-45709ADB9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098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085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52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Используйте несколько пунктов, если необходимо.</a:t>
            </a:r>
            <a:endParaRPr lang="ru-RU" noProof="0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76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Используйте краткий маркированный список пунктов и изложите подробности устно.</a:t>
            </a:r>
            <a:endParaRPr lang="ru-RU" noProof="0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142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9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37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3271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63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17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5608" y="435936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noProof="1" smtClean="0"/>
              <a:t>Образец заголовка</a:t>
            </a:r>
            <a:endParaRPr lang="en-US" dirty="0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/>
          <a:lstStyle>
            <a:lvl1pPr marL="7315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noProof="1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33440A-D04E-4FB0-ACBB-D1FD42651063}" type="datetime1">
              <a:rPr lang="en-US" smtClean="0"/>
              <a:pPr/>
              <a:t>4/9/2024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33440A-D04E-4FB0-ACBB-D1FD42651063}" type="datetime1">
              <a:rPr lang="en-US" smtClean="0"/>
              <a:pPr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33440A-D04E-4FB0-ACBB-D1FD42651063}" type="datetime1">
              <a:rPr lang="en-US" smtClean="0"/>
              <a:pPr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33440A-D04E-4FB0-ACBB-D1FD42651063}" type="datetime1">
              <a:rPr lang="en-US" smtClean="0"/>
              <a:pPr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100138"/>
            <a:ext cx="6400800" cy="1509712"/>
          </a:xfrm>
        </p:spPr>
        <p:txBody>
          <a:bodyPr anchor="b"/>
          <a:lstStyle>
            <a:lvl1pPr marL="27432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9FADA7-12A5-4168-87FD-0A7BA931419B}" type="datetime1">
              <a:rPr lang="en-US" smtClean="0"/>
              <a:pPr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e 8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3397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FC5A2C-8CF9-418C-929E-59F23F70E5F3}" type="datetime1">
              <a:rPr lang="en-US" smtClean="0"/>
              <a:pPr/>
              <a:t>4/9/2024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69BAF-DF50-49A9-A24B-E772F34D4EE8}" type="datetime1">
              <a:rPr lang="en-US" smtClean="0"/>
              <a:pPr/>
              <a:t>4/9/2024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E29F9C-0FE7-4725-BBF1-3A439DEFF6B8}" type="datetime1">
              <a:rPr lang="en-US" smtClean="0"/>
              <a:pPr/>
              <a:t>4/9/2024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192ABE-290F-4556-9BE6-EA283C4356C3}" type="datetime1">
              <a:rPr lang="en-US" smtClean="0"/>
              <a:pPr/>
              <a:t>4/9/2024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810000" cy="698500"/>
          </a:xfr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137221-B4EC-499E-8F13-52A4FCD99E36}" type="datetime1">
              <a:rPr lang="en-US" smtClean="0"/>
              <a:pPr/>
              <a:t>4/9/2024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6F042D-FBEA-40C8-ACF1-388DE857BC66}" type="datetime1">
              <a:rPr lang="en-US" smtClean="0"/>
              <a:pPr/>
              <a:t>4/9/2024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0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latinLnBrk="0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/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noProof="1" smtClean="0"/>
              <a:t>Образец заголовка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/>
            <a:fld id="{1A33440A-D04E-4FB0-ACBB-D1FD42651063}" type="datetime1">
              <a:rPr lang="en-US" smtClean="0"/>
              <a:pPr algn="r"/>
              <a:t>4/9/2024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/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 algn="ctr"/>
              <a:t>‹#›</a:t>
            </a:fld>
            <a:endParaRPr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1" latinLnBrk="0" hangingPunct="1">
        <a:spcBef>
          <a:spcPct val="0"/>
        </a:spcBef>
        <a:buNone/>
        <a:defRPr sz="44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ts val="3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ts val="3000"/>
        </a:lnSpc>
        <a:spcBef>
          <a:spcPts val="550"/>
        </a:spcBef>
        <a:buClr>
          <a:schemeClr val="accent1"/>
        </a:buClr>
        <a:buFont typeface="Verdana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ts val="2800"/>
        </a:lnSpc>
        <a:spcBef>
          <a:spcPct val="20000"/>
        </a:spcBef>
        <a:buClr>
          <a:schemeClr val="accent2"/>
        </a:buClr>
        <a:buFont typeface="Wingdings 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&#1082;&#1088;&#1072;&#1089;&#1080;&#1074;&#1099;&#1081;%20&#1089;&#1072;&#1082;&#1089;&#1086;&#1092;&#1086;&#1085;%20-%20for%20you.mp3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12_track01.mp3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5271939" y="1052736"/>
            <a:ext cx="3872061" cy="48245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kern="1200" noProof="0" dirty="0" smtClean="0">
                <a:solidFill>
                  <a:srgbClr val="7030A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Семинар-практикум «Современные проблемы взаимодействие детского сада и семьи»</a:t>
            </a:r>
            <a:br>
              <a:rPr lang="ru-RU" sz="3100" kern="1200" noProof="0" dirty="0" smtClean="0">
                <a:solidFill>
                  <a:srgbClr val="7030A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100" kern="1200" noProof="0" dirty="0" smtClean="0">
                <a:solidFill>
                  <a:srgbClr val="7030A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sz="3100" kern="1200" noProof="0" dirty="0" smtClean="0">
                <a:solidFill>
                  <a:srgbClr val="7030A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2200" dirty="0" smtClean="0">
                <a:solidFill>
                  <a:srgbClr val="7030A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Выполнила:</a:t>
            </a:r>
            <a:br>
              <a:rPr lang="ru-RU" sz="2200" dirty="0" smtClean="0">
                <a:solidFill>
                  <a:srgbClr val="7030A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2200" dirty="0" smtClean="0">
                <a:solidFill>
                  <a:srgbClr val="7030A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педагог-психолог</a:t>
            </a:r>
            <a:br>
              <a:rPr lang="ru-RU" sz="2200" dirty="0" smtClean="0">
                <a:solidFill>
                  <a:srgbClr val="7030A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2200" dirty="0" smtClean="0">
                <a:solidFill>
                  <a:srgbClr val="7030A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Ляшенко Мария Владимировна</a:t>
            </a:r>
            <a:endParaRPr lang="ru-RU" sz="2200" noProof="0" dirty="0"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39" y="1268760"/>
            <a:ext cx="4419600" cy="2417969"/>
          </a:xfrm>
          <a:effectLst>
            <a:softEdge rad="127000"/>
          </a:effectLst>
        </p:spPr>
      </p:pic>
      <p:sp>
        <p:nvSpPr>
          <p:cNvPr id="3" name="Rectangle 2"/>
          <p:cNvSpPr>
            <a:spLocks noGrp="1"/>
          </p:cNvSpPr>
          <p:nvPr>
            <p:ph type="body" sz="half" idx="2"/>
          </p:nvPr>
        </p:nvSpPr>
        <p:spPr>
          <a:xfrm>
            <a:off x="907629" y="3696808"/>
            <a:ext cx="4372347" cy="151216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noProof="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«Лучше всего можно помочь детям, помогая их родителям!» </a:t>
            </a:r>
          </a:p>
          <a:p>
            <a:pPr algn="r"/>
            <a:r>
              <a:rPr lang="ru-RU" sz="2000" dirty="0" smtClean="0">
                <a:latin typeface="Comic Sans MS" panose="030F0702030302020204" pitchFamily="66" charset="0"/>
              </a:rPr>
              <a:t>                                                                                               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Т. Харрис</a:t>
            </a:r>
            <a:endParaRPr lang="ru-RU" sz="2400" b="1" noProof="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5306" y="6309320"/>
            <a:ext cx="11400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Талица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2024</a:t>
            </a:r>
            <a:endParaRPr lang="ru-RU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58032" cy="2880320"/>
          </a:xfrm>
        </p:spPr>
        <p:txBody>
          <a:bodyPr>
            <a:noAutofit/>
          </a:bodyPr>
          <a:lstStyle/>
          <a:p>
            <a:pPr algn="ctr"/>
            <a:r>
              <a:rPr lang="ru-RU" sz="40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Информационно-аналитическое </a:t>
            </a:r>
            <a:r>
              <a:rPr lang="ru-RU" sz="40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направление</a:t>
            </a: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sz="40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8840" y="2780928"/>
            <a:ext cx="6840760" cy="3528392"/>
          </a:xfrm>
        </p:spPr>
        <p:txBody>
          <a:bodyPr>
            <a:noAutofit/>
          </a:bodyPr>
          <a:lstStyle/>
          <a:p>
            <a:pPr marL="82296" indent="0" algn="ctr">
              <a:buClr>
                <a:srgbClr val="FF0000"/>
              </a:buClr>
              <a:buNone/>
            </a:pP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По данному направлению можно проводить:</a:t>
            </a:r>
            <a:endParaRPr lang="ru-RU" sz="24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buClr>
                <a:srgbClr val="FF0000"/>
              </a:buClr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анкетирование</a:t>
            </a:r>
          </a:p>
          <a:p>
            <a:pPr>
              <a:buClr>
                <a:srgbClr val="FF0000"/>
              </a:buClr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тестирование</a:t>
            </a:r>
          </a:p>
          <a:p>
            <a:pPr>
              <a:buClr>
                <a:srgbClr val="FF0000"/>
              </a:buClr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личные беседы </a:t>
            </a:r>
          </a:p>
          <a:p>
            <a:pPr marL="82296" indent="0" algn="ctr">
              <a:buClr>
                <a:srgbClr val="FF0000"/>
              </a:buClr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Данные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формы помогут правильно выстроить работу с родителями, сделать  ее эффективной, подобрать интересные формы взаимодействия с семьей.</a:t>
            </a: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8382784" y="6309320"/>
            <a:ext cx="451809" cy="346050"/>
          </a:xfrm>
          <a:prstGeom prst="actionButtonHom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79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314016" cy="1584176"/>
          </a:xfrm>
        </p:spPr>
        <p:txBody>
          <a:bodyPr>
            <a:noAutofit/>
          </a:bodyPr>
          <a:lstStyle/>
          <a:p>
            <a:pPr algn="ctr"/>
            <a:r>
              <a:rPr lang="ru-RU" sz="40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Наглядно-информационное направление</a:t>
            </a: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sz="40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340768"/>
            <a:ext cx="6768752" cy="5256584"/>
          </a:xfrm>
        </p:spPr>
        <p:txBody>
          <a:bodyPr>
            <a:noAutofit/>
          </a:bodyPr>
          <a:lstStyle/>
          <a:p>
            <a:pPr marL="82296" indent="0" algn="ctr">
              <a:buClr>
                <a:srgbClr val="FF0000"/>
              </a:buClr>
              <a:buNone/>
            </a:pP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Важные моменты</a:t>
            </a: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</a:p>
          <a:p>
            <a:pPr>
              <a:buClr>
                <a:srgbClr val="FF0000"/>
              </a:buClr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все материалы для ознакомления  должны быть эстетически 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оформлены</a:t>
            </a:r>
          </a:p>
          <a:p>
            <a:pPr>
              <a:buClr>
                <a:srgbClr val="FF0000"/>
              </a:buClr>
            </a:pPr>
            <a:r>
              <a:rPr lang="ru-RU" sz="2000" b="1" dirty="0">
                <a:solidFill>
                  <a:schemeClr val="accent6"/>
                </a:solidFill>
                <a:latin typeface="Comic Sans MS" panose="030F0702030302020204" pitchFamily="66" charset="0"/>
              </a:rPr>
              <a:t>содержание необходимо регулярно обновлять, иначе родительский интерес к этой информации быстро </a:t>
            </a:r>
            <a:r>
              <a:rPr lang="ru-RU" sz="2000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пропадет </a:t>
            </a:r>
          </a:p>
          <a:p>
            <a:pPr>
              <a:buClr>
                <a:srgbClr val="FF0000"/>
              </a:buClr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оформление выполняется так, чтобы привлекать внимание родителей (текст на цветной бумаге, фотографии детей группы, картинки-символы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) </a:t>
            </a:r>
          </a:p>
          <a:p>
            <a:pPr>
              <a:buClr>
                <a:srgbClr val="FF0000"/>
              </a:buClr>
            </a:pPr>
            <a:r>
              <a:rPr lang="ru-RU" sz="2000" b="1" dirty="0">
                <a:solidFill>
                  <a:schemeClr val="accent6"/>
                </a:solidFill>
                <a:latin typeface="Comic Sans MS" panose="030F0702030302020204" pitchFamily="66" charset="0"/>
              </a:rPr>
              <a:t>содержание </a:t>
            </a:r>
            <a:r>
              <a:rPr lang="ru-RU" sz="2000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предполагаемого материала </a:t>
            </a:r>
            <a:r>
              <a:rPr lang="ru-RU" sz="2000" b="1" dirty="0">
                <a:solidFill>
                  <a:schemeClr val="accent6"/>
                </a:solidFill>
                <a:latin typeface="Comic Sans MS" panose="030F0702030302020204" pitchFamily="66" charset="0"/>
              </a:rPr>
              <a:t>должно </a:t>
            </a:r>
            <a:r>
              <a:rPr lang="ru-RU" sz="2000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быть действительно интересно большинству </a:t>
            </a:r>
            <a:r>
              <a:rPr lang="ru-RU" sz="2000" b="1" dirty="0">
                <a:solidFill>
                  <a:schemeClr val="accent6"/>
                </a:solidFill>
                <a:latin typeface="Comic Sans MS" panose="030F0702030302020204" pitchFamily="66" charset="0"/>
              </a:rPr>
              <a:t>родителей</a:t>
            </a:r>
            <a:endParaRPr lang="ru-RU" sz="2000" b="1" dirty="0" smtClean="0">
              <a:solidFill>
                <a:schemeClr val="accent6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450551" y="6356414"/>
            <a:ext cx="451809" cy="346050"/>
          </a:xfrm>
          <a:prstGeom prst="actionButtonHom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3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4000" y="332656"/>
            <a:ext cx="7314016" cy="2016224"/>
          </a:xfrm>
        </p:spPr>
        <p:txBody>
          <a:bodyPr>
            <a:noAutofit/>
          </a:bodyPr>
          <a:lstStyle/>
          <a:p>
            <a:pPr algn="ctr"/>
            <a:r>
              <a:rPr lang="ru-RU" sz="40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Досуговое направление </a:t>
            </a:r>
            <a:br>
              <a:rPr lang="ru-RU" sz="40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endParaRPr lang="ru-RU" sz="2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2022" y="2276872"/>
            <a:ext cx="6429316" cy="2736304"/>
          </a:xfrm>
        </p:spPr>
        <p:txBody>
          <a:bodyPr>
            <a:noAutofit/>
          </a:bodyPr>
          <a:lstStyle/>
          <a:p>
            <a:pPr marL="82296" indent="0" algn="ctr">
              <a:buClr>
                <a:srgbClr val="FF0000"/>
              </a:buClr>
              <a:buNone/>
            </a:pPr>
            <a:r>
              <a:rPr lang="ru-RU" sz="28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Праздники 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необходимо проводить не для родителей, а с привлечением родителей</a:t>
            </a:r>
            <a:r>
              <a:rPr lang="ru-RU" sz="2800" b="1" dirty="0">
                <a:solidFill>
                  <a:srgbClr val="7030A0"/>
                </a:solidFill>
                <a:latin typeface="Comic Sans MS" panose="030F0702030302020204" pitchFamily="66" charset="0"/>
              </a:rPr>
              <a:t>, чтобы они знали, сколько хлопот и труда надо вложить при </a:t>
            </a:r>
            <a:r>
              <a:rPr lang="ru-RU" sz="28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подготовке </a:t>
            </a:r>
            <a:r>
              <a:rPr lang="ru-RU" sz="28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любого торжества</a:t>
            </a:r>
            <a:r>
              <a:rPr lang="ru-RU" sz="28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5013176"/>
            <a:ext cx="7092280" cy="1687360"/>
          </a:xfrm>
          <a:prstGeom prst="rect">
            <a:avLst/>
          </a:prstGeom>
        </p:spPr>
      </p:pic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8466207" y="6343478"/>
            <a:ext cx="451809" cy="346050"/>
          </a:xfrm>
          <a:prstGeom prst="actionButtonHom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15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725144"/>
            <a:ext cx="2214018" cy="1961620"/>
          </a:xfrm>
          <a:prstGeom prst="rect">
            <a:avLst/>
          </a:prstGeom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30055" y="6340714"/>
            <a:ext cx="451809" cy="346050"/>
          </a:xfrm>
          <a:prstGeom prst="actionButtonHom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1447800"/>
            <a:ext cx="7838256" cy="4258154"/>
          </a:xfrm>
        </p:spPr>
        <p:txBody>
          <a:bodyPr>
            <a:normAutofit fontScale="62500" lnSpcReduction="20000"/>
          </a:bodyPr>
          <a:lstStyle/>
          <a:p>
            <a:pPr marL="0" indent="283464">
              <a:lnSpc>
                <a:spcPct val="120000"/>
              </a:lnSpc>
              <a:spcBef>
                <a:spcPts val="0"/>
              </a:spcBef>
            </a:pPr>
            <a:r>
              <a:rPr lang="ru-RU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объединяются в две группы – «родители» и «воспитатели». Каждая группа заполняет бланк таблицы с позиции «Я - родитель» или «Я - воспитатель».</a:t>
            </a:r>
          </a:p>
          <a:p>
            <a:pPr marL="0" indent="283464">
              <a:lnSpc>
                <a:spcPct val="120000"/>
              </a:lnSpc>
              <a:spcBef>
                <a:spcPts val="0"/>
              </a:spcBef>
            </a:pPr>
            <a:r>
              <a:rPr lang="ru-RU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в позиции «родители» отмечают, что они ожидают от воспитателя взаимопонимания, организованности, краткости, хотят услышать хорошее именно о своем ребенке, надеются на оказание помощи в случае необходимости.</a:t>
            </a:r>
          </a:p>
          <a:p>
            <a:pPr marL="0" indent="283464">
              <a:lnSpc>
                <a:spcPct val="120000"/>
              </a:lnSpc>
              <a:spcBef>
                <a:spcPts val="0"/>
              </a:spcBef>
            </a:pPr>
            <a:r>
              <a:rPr lang="ru-RU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в позиции «воспитатели», в свою очередь, ожидают от родителей заинтересованности, уважения к себе, активности, внимания и понимания.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548680"/>
            <a:ext cx="73148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 «Разные мнения»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1</a:t>
            </a:r>
            <a:endParaRPr lang="ru-RU" b="1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12776"/>
            <a:ext cx="8208912" cy="4933528"/>
          </a:xfrm>
        </p:spPr>
        <p:txBody>
          <a:bodyPr/>
          <a:lstStyle/>
          <a:p>
            <a:pPr marL="0" indent="283464"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обратился к маме одного из воспитанников с рассказом о том, что нового дети узнали на занятиях, и предложил закрепить изученный материал дома. В ответ мама резко ответила, что ей некогда заниматься с ребенком дома, что это обязанность воспитателя — он "получает за это деньги".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05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2</a:t>
            </a:r>
            <a:endParaRPr lang="ru-RU" b="1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283464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Забирая вечером ребенка из детского сада, родители возмущаются, что его одежда очень грязная, и обвиняют педагога, что он плохо следит за детьми. Воспитатель предлагает родителям всю прогулку держать их ребенка за руку.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24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3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447800"/>
            <a:ext cx="7456872" cy="5077544"/>
          </a:xfrm>
        </p:spPr>
        <p:txBody>
          <a:bodyPr>
            <a:normAutofit fontScale="47500" lnSpcReduction="20000"/>
          </a:bodyPr>
          <a:lstStyle/>
          <a:p>
            <a:pPr marL="0" indent="283464" algn="just">
              <a:lnSpc>
                <a:spcPct val="120000"/>
              </a:lnSpc>
              <a:spcBef>
                <a:spcPts val="0"/>
              </a:spcBef>
            </a:pP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Ребенок, приходя домой из детского сада, жалуется на то, что с ним не хотят играть дети в группе. Родители поинтересовались, с чем это связано. Воспитатель, наблюдая за ребенком, приобщая его к совместным играм с другими детьми, заметил, что он все время хочет быть на первых ролях. Всем играющим говорит, что они в игре жульничают, играют не по правилам, делает всем множество замечаний. В ответ на это дети отказываются с ним играть. Педагог заметил также, что в большинстве случаев воспитанник не прав, проанализировал его претензии по отношению к другим детям. Ребенок с выводами воспитателя </a:t>
            </a: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согласился.</a:t>
            </a:r>
          </a:p>
          <a:p>
            <a:pPr marL="0" indent="283464" algn="just">
              <a:lnSpc>
                <a:spcPct val="120000"/>
              </a:lnSpc>
              <a:spcBef>
                <a:spcPts val="0"/>
              </a:spcBef>
            </a:pPr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данной проблемы педагог стал участвовать во всех играх детей, строго следя за выполнением правил, поощряя играющих добрыми словами, похвалой.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98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87624" y="404664"/>
            <a:ext cx="7674056" cy="5575792"/>
          </a:xfrm>
        </p:spPr>
        <p:txBody>
          <a:bodyPr>
            <a:noAutofit/>
          </a:bodyPr>
          <a:lstStyle/>
          <a:p>
            <a:pPr marL="82296" indent="0" algn="ctr">
              <a:buClr>
                <a:srgbClr val="FF0000"/>
              </a:buClr>
              <a:buNone/>
            </a:pPr>
            <a:r>
              <a:rPr lang="ru-RU" sz="28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Таким образом, использование разнообразных форм работы с семьями воспитанников детского сада даёт положительные результаты. Всей своей работой сотрудники ДОУ доказывают родителям, что их вовлечение в педагогическую деятельность, заинтересованное участие в </a:t>
            </a:r>
            <a:r>
              <a:rPr lang="ru-RU" sz="28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воспитательно</a:t>
            </a:r>
            <a:r>
              <a:rPr lang="ru-RU" sz="2800" b="1" dirty="0">
                <a:solidFill>
                  <a:srgbClr val="7030A0"/>
                </a:solidFill>
                <a:latin typeface="Comic Sans MS" panose="030F0702030302020204" pitchFamily="66" charset="0"/>
              </a:rPr>
              <a:t>-образовательном процессе важно не потому, что этого хочет воспитатель, а потому, что это необходимо для развития их собственного ребенка.</a:t>
            </a:r>
            <a:endParaRPr lang="ru-RU" sz="28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5508195"/>
            <a:ext cx="5508104" cy="1310461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8435727" y="6404830"/>
            <a:ext cx="451809" cy="346050"/>
          </a:xfrm>
          <a:prstGeom prst="actionButtonHom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55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06942" y="0"/>
            <a:ext cx="781303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</a:t>
            </a:r>
          </a:p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«Автобусная остановка»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484" y="1754326"/>
            <a:ext cx="5829300" cy="4486275"/>
          </a:xfrm>
          <a:prstGeom prst="rect">
            <a:avLst/>
          </a:prstGeom>
          <a:noFill/>
          <a:ln>
            <a:noFill/>
          </a:ln>
          <a:effectLst>
            <a:softEdge rad="279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958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8982"/>
            <a:ext cx="831641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</a:t>
            </a:r>
          </a:p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«Солнечный луч»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476" y="1916832"/>
            <a:ext cx="5688632" cy="4599899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515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0" t="13571"/>
          <a:stretch/>
        </p:blipFill>
        <p:spPr>
          <a:xfrm>
            <a:off x="4860032" y="3869452"/>
            <a:ext cx="4283968" cy="298854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274638"/>
            <a:ext cx="7848872" cy="286633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Игра- приветствие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 «Я сегодня – вот такая»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СПАСИБО ЗА ВНИМАНИЕ </a:t>
            </a: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272" y="1628800"/>
            <a:ext cx="7499350" cy="38546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2204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pPr algn="ctr"/>
            <a:r>
              <a:rPr lang="ru-RU" sz="4400" b="1" kern="1200" noProof="0" dirty="0" smtClean="0"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Актуальность</a:t>
            </a:r>
            <a:endParaRPr lang="ru-RU" b="1" noProof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1435608" y="1124744"/>
            <a:ext cx="7493912" cy="4294059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     В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статье 44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ФЗ «Об образовании в Российской Федерации» от 29.12.2012 г.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впервые определены права, обязанности и ответственность родителей за образование ребенка. В связи с этим необходимо по-новому взглянуть на взаимодействие дошкольного образовательного учреждения (далее ДОУ) с родителями, с целью создания единого образовательного пространства "семья - детский сад" для их равноправного и заинтересованного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партнерства.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 </a:t>
            </a:r>
            <a:endParaRPr lang="ru-RU" sz="2400" noProof="0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5451789"/>
            <a:ext cx="5812887" cy="1382973"/>
          </a:xfrm>
          <a:prstGeom prst="rect">
            <a:avLst/>
          </a:prstGeom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77711" y="6382350"/>
            <a:ext cx="451809" cy="346050"/>
          </a:xfrm>
          <a:prstGeom prst="actionButtonHom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619672" y="274320"/>
            <a:ext cx="7314016" cy="459484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Семья</a:t>
            </a:r>
            <a:r>
              <a:rPr lang="ru-RU" sz="3200" dirty="0">
                <a:solidFill>
                  <a:srgbClr val="7030A0"/>
                </a:solidFill>
                <a:effectLst/>
                <a:latin typeface="Comic Sans MS" panose="030F0702030302020204" pitchFamily="66" charset="0"/>
              </a:rPr>
              <a:t> и </a:t>
            </a:r>
            <a:r>
              <a:rPr lang="ru-RU" sz="320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детский сад </a:t>
            </a:r>
            <a:r>
              <a:rPr lang="ru-RU" sz="3200" dirty="0">
                <a:solidFill>
                  <a:srgbClr val="7030A0"/>
                </a:solidFill>
                <a:effectLst/>
                <a:latin typeface="Comic Sans MS" panose="030F0702030302020204" pitchFamily="66" charset="0"/>
              </a:rPr>
              <a:t>– два воспитательных феномена, каждый из которых по-своему дает ребенку социальный опыт, но только в сочетании друг с другом они создают </a:t>
            </a:r>
            <a:r>
              <a:rPr lang="ru-RU" sz="320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оптимальные условия для вхождения маленького человека в большой мир.</a:t>
            </a:r>
            <a:endParaRPr lang="ru-RU" sz="3200" noProof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679017"/>
            <a:ext cx="3739571" cy="1990417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rId4" action="ppaction://hlinksldjump" highlightClick="1"/>
          </p:cNvPr>
          <p:cNvSpPr/>
          <p:nvPr/>
        </p:nvSpPr>
        <p:spPr>
          <a:xfrm>
            <a:off x="8455159" y="6309320"/>
            <a:ext cx="451809" cy="346050"/>
          </a:xfrm>
          <a:prstGeom prst="actionButtonHom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486012" y="274638"/>
            <a:ext cx="7447676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kern="1200" noProof="0" dirty="0" smtClean="0"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Основные задачи работы:</a:t>
            </a:r>
            <a:endParaRPr lang="ru-RU" b="1" noProof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установить"/>
          <p:cNvSpPr>
            <a:spLocks noGrp="1"/>
          </p:cNvSpPr>
          <p:nvPr>
            <p:ph idx="1"/>
          </p:nvPr>
        </p:nvSpPr>
        <p:spPr>
          <a:xfrm>
            <a:off x="1452029" y="1124744"/>
            <a:ext cx="7498080" cy="829072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установить партнерские отношения с семьей каждого воспитанника;</a:t>
            </a:r>
            <a:endParaRPr lang="ru-RU" sz="2400" noProof="0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объединить"/>
          <p:cNvSpPr txBox="1">
            <a:spLocks/>
          </p:cNvSpPr>
          <p:nvPr/>
        </p:nvSpPr>
        <p:spPr>
          <a:xfrm>
            <a:off x="1435608" y="2154101"/>
            <a:ext cx="7498080" cy="829072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FF0000"/>
              </a:buClr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объединить усилия для развития и воспитания детей; 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создать"/>
          <p:cNvSpPr txBox="1">
            <a:spLocks/>
          </p:cNvSpPr>
          <p:nvPr/>
        </p:nvSpPr>
        <p:spPr>
          <a:xfrm>
            <a:off x="1462795" y="3182975"/>
            <a:ext cx="7498080" cy="122413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FF0000"/>
              </a:buClr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создать атмосферу взаимопонимания, общности интересов, эмоциональной взаимной поддержки;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активизировать"/>
          <p:cNvSpPr txBox="1">
            <a:spLocks/>
          </p:cNvSpPr>
          <p:nvPr/>
        </p:nvSpPr>
        <p:spPr>
          <a:xfrm>
            <a:off x="1435608" y="4617840"/>
            <a:ext cx="7498080" cy="829072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FF0000"/>
              </a:buClr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активизировать и обогащать воспитательные умения родителей;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поддерживать"/>
          <p:cNvSpPr txBox="1">
            <a:spLocks/>
          </p:cNvSpPr>
          <p:nvPr/>
        </p:nvSpPr>
        <p:spPr>
          <a:xfrm>
            <a:off x="1452029" y="5657641"/>
            <a:ext cx="7498080" cy="829072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FF0000"/>
              </a:buClr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поддерживать их уверенность в собственных педагогических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возможностях.</a:t>
            </a:r>
          </a:p>
        </p:txBody>
      </p:sp>
      <p:sp>
        <p:nvSpPr>
          <p:cNvPr id="9" name="Управляющая кнопка: домой 8">
            <a:hlinkClick r:id="rId3" action="ppaction://hlinksldjump" highlightClick="1"/>
          </p:cNvPr>
          <p:cNvSpPr/>
          <p:nvPr/>
        </p:nvSpPr>
        <p:spPr>
          <a:xfrm>
            <a:off x="8481879" y="6313688"/>
            <a:ext cx="451809" cy="346050"/>
          </a:xfrm>
          <a:prstGeom prst="actionButtonHom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435609" y="274638"/>
            <a:ext cx="7498080" cy="11381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kern="1200" noProof="0" dirty="0" smtClean="0"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Основные принципы партнерства ДОУ и семьи:</a:t>
            </a:r>
            <a:endParaRPr lang="ru-RU" b="1" noProof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доброжелательный"/>
          <p:cNvSpPr>
            <a:spLocks noGrp="1"/>
          </p:cNvSpPr>
          <p:nvPr>
            <p:ph idx="1"/>
          </p:nvPr>
        </p:nvSpPr>
        <p:spPr>
          <a:xfrm>
            <a:off x="1454688" y="1801826"/>
            <a:ext cx="7498080" cy="829072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</a:pPr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Доброжелательный стиль общения педагогов с родителями</a:t>
            </a:r>
            <a:endParaRPr lang="ru-RU" sz="2800" b="1" u="sng" noProof="0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создание партн"/>
          <p:cNvSpPr txBox="1">
            <a:spLocks/>
          </p:cNvSpPr>
          <p:nvPr/>
        </p:nvSpPr>
        <p:spPr>
          <a:xfrm>
            <a:off x="1454688" y="2563875"/>
            <a:ext cx="7479001" cy="77130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Clr>
                <a:srgbClr val="FF0000"/>
              </a:buClr>
              <a:buNone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 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создание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партнерских, доверительных отношений между родителями и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воспитателем)</a:t>
            </a:r>
          </a:p>
        </p:txBody>
      </p:sp>
      <p:sp>
        <p:nvSpPr>
          <p:cNvPr id="10" name="инд. подход"/>
          <p:cNvSpPr txBox="1">
            <a:spLocks/>
          </p:cNvSpPr>
          <p:nvPr/>
        </p:nvSpPr>
        <p:spPr>
          <a:xfrm>
            <a:off x="1454688" y="3664911"/>
            <a:ext cx="7498080" cy="50405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FF0000"/>
              </a:buClr>
            </a:pPr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Индивидуальный подход </a:t>
            </a:r>
            <a:endParaRPr lang="ru-RU" sz="2800" b="1" u="sng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в ежедневном"/>
          <p:cNvSpPr txBox="1">
            <a:spLocks/>
          </p:cNvSpPr>
          <p:nvPr/>
        </p:nvSpPr>
        <p:spPr>
          <a:xfrm>
            <a:off x="1445147" y="4029867"/>
            <a:ext cx="7498081" cy="85395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Clr>
                <a:srgbClr val="FF0000"/>
              </a:buClr>
              <a:buNone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 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в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ежедневном контакте воспитателя, когда родители приводят и забирают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детей)</a:t>
            </a:r>
          </a:p>
        </p:txBody>
      </p:sp>
      <p:sp>
        <p:nvSpPr>
          <p:cNvPr id="12" name="динамичность"/>
          <p:cNvSpPr txBox="1">
            <a:spLocks/>
          </p:cNvSpPr>
          <p:nvPr/>
        </p:nvSpPr>
        <p:spPr>
          <a:xfrm>
            <a:off x="1461584" y="5202981"/>
            <a:ext cx="7498080" cy="50405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FF0000"/>
              </a:buClr>
            </a:pPr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Динамичность</a:t>
            </a:r>
            <a:endParaRPr lang="ru-RU" sz="2800" b="1" u="sng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быстро реагировать"/>
          <p:cNvSpPr txBox="1">
            <a:spLocks/>
          </p:cNvSpPr>
          <p:nvPr/>
        </p:nvSpPr>
        <p:spPr>
          <a:xfrm>
            <a:off x="1454688" y="5676370"/>
            <a:ext cx="7498080" cy="1029542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Clr>
                <a:srgbClr val="FF0000"/>
              </a:buClr>
              <a:buNone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 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быстро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реагировать на изменения социального состава родителей, их образовательные потребности и воспитательные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запросы)</a:t>
            </a:r>
          </a:p>
        </p:txBody>
      </p:sp>
      <p:sp>
        <p:nvSpPr>
          <p:cNvPr id="14" name="Управляющая кнопка: домой 13">
            <a:hlinkClick r:id="rId3" action="ppaction://hlinksldjump" highlightClick="1"/>
          </p:cNvPr>
          <p:cNvSpPr/>
          <p:nvPr/>
        </p:nvSpPr>
        <p:spPr>
          <a:xfrm>
            <a:off x="8481448" y="6353046"/>
            <a:ext cx="451809" cy="346050"/>
          </a:xfrm>
          <a:prstGeom prst="actionButtonHom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37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435609" y="274638"/>
            <a:ext cx="7498080" cy="11381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kern="1200" noProof="0" dirty="0" smtClean="0"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Основные принципы партнерства ДОУ и семьи:</a:t>
            </a:r>
            <a:endParaRPr lang="ru-RU" b="1" noProof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ткрытость"/>
          <p:cNvSpPr>
            <a:spLocks noGrp="1"/>
          </p:cNvSpPr>
          <p:nvPr>
            <p:ph idx="1"/>
          </p:nvPr>
        </p:nvSpPr>
        <p:spPr>
          <a:xfrm>
            <a:off x="1454688" y="2017985"/>
            <a:ext cx="7516024" cy="690935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</a:pPr>
            <a:r>
              <a:rPr lang="ru-RU" sz="3600" b="1" u="sng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Открытость</a:t>
            </a:r>
            <a:endParaRPr lang="ru-RU" sz="3600" b="1" u="sng" noProof="0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посещение"/>
          <p:cNvSpPr txBox="1">
            <a:spLocks/>
          </p:cNvSpPr>
          <p:nvPr/>
        </p:nvSpPr>
        <p:spPr>
          <a:xfrm>
            <a:off x="1454688" y="2563875"/>
            <a:ext cx="7479001" cy="77130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Clr>
                <a:srgbClr val="FF0000"/>
              </a:buClr>
              <a:buNone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 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посещение родителями группы для того, чтобы они могли видеть, как и чем  занимается их ребенок)</a:t>
            </a:r>
            <a:endParaRPr lang="ru-RU" sz="2000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сотрудничество"/>
          <p:cNvSpPr txBox="1">
            <a:spLocks/>
          </p:cNvSpPr>
          <p:nvPr/>
        </p:nvSpPr>
        <p:spPr>
          <a:xfrm>
            <a:off x="1445147" y="3664910"/>
            <a:ext cx="7507621" cy="772201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FF0000"/>
              </a:buClr>
            </a:pPr>
            <a:r>
              <a:rPr lang="ru-RU" sz="3600" b="1" u="sng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Сотрудничество, а не наставничество</a:t>
            </a:r>
            <a:endParaRPr lang="ru-RU" sz="3600" b="1" u="sng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сотр. это"/>
          <p:cNvSpPr txBox="1">
            <a:spLocks/>
          </p:cNvSpPr>
          <p:nvPr/>
        </p:nvSpPr>
        <p:spPr>
          <a:xfrm>
            <a:off x="1435608" y="4581128"/>
            <a:ext cx="7498081" cy="1199333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ts val="3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ts val="28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Clr>
                <a:srgbClr val="FF0000"/>
              </a:buClr>
              <a:buNone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 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Сотрудничество - это общение "на равных", где никому не принадлежит привилегия указывать, контролировать, оценивать)</a:t>
            </a:r>
            <a:endParaRPr lang="ru-RU" sz="2000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664" y="5780461"/>
            <a:ext cx="4283968" cy="1019220"/>
          </a:xfrm>
          <a:prstGeom prst="rect">
            <a:avLst/>
          </a:prstGeom>
        </p:spPr>
      </p:pic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8481879" y="6343195"/>
            <a:ext cx="451809" cy="346050"/>
          </a:xfrm>
          <a:prstGeom prst="actionButtonHom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08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noProof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Основные направления работы с родителями</a:t>
            </a:r>
            <a:endParaRPr lang="ru-RU" sz="4000" b="1" noProof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Облако 2 инф - аналит"/>
          <p:cNvSpPr/>
          <p:nvPr/>
        </p:nvSpPr>
        <p:spPr>
          <a:xfrm>
            <a:off x="1163648" y="4221088"/>
            <a:ext cx="3822216" cy="2376264"/>
          </a:xfrm>
          <a:prstGeom prst="cloud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ИНФОРМАЦИОННО – АНАЛИТИЧЕСКОЕ НАПРАВЛЕНИЕ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Облако 1 познав. направл"/>
          <p:cNvSpPr/>
          <p:nvPr/>
        </p:nvSpPr>
        <p:spPr>
          <a:xfrm>
            <a:off x="1331640" y="1621944"/>
            <a:ext cx="3816424" cy="2394520"/>
          </a:xfrm>
          <a:prstGeom prst="cloud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ПОЗНАВАТЕЛЬНОЕ НАПРАВЛЕНИЕ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Облако 3 нагл - инф"/>
          <p:cNvSpPr/>
          <p:nvPr/>
        </p:nvSpPr>
        <p:spPr>
          <a:xfrm>
            <a:off x="5121344" y="3813368"/>
            <a:ext cx="3923848" cy="2501240"/>
          </a:xfrm>
          <a:prstGeom prst="cloud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НАГЛЯДНО – ИНФОРМАЦИОННОЕ НАПРАВЛЕНИЕ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Облако 4 досуг"/>
          <p:cNvSpPr/>
          <p:nvPr/>
        </p:nvSpPr>
        <p:spPr>
          <a:xfrm>
            <a:off x="5257824" y="1402864"/>
            <a:ext cx="3675864" cy="2334696"/>
          </a:xfrm>
          <a:prstGeom prst="cloud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ДОСУГОВОЕ НАПРАВЛЕНИЕ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8446775" y="6323032"/>
            <a:ext cx="451809" cy="346050"/>
          </a:xfrm>
          <a:prstGeom prst="actionButtonHom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58032" cy="2736304"/>
          </a:xfrm>
        </p:spPr>
        <p:txBody>
          <a:bodyPr>
            <a:noAutofit/>
          </a:bodyPr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Познавательное направление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9" b="8189"/>
          <a:stretch/>
        </p:blipFill>
        <p:spPr>
          <a:xfrm>
            <a:off x="5168178" y="4858152"/>
            <a:ext cx="3148238" cy="187220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7816" y="2492896"/>
            <a:ext cx="6840760" cy="3744416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о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бщие, групповые собрания</a:t>
            </a:r>
          </a:p>
          <a:p>
            <a:pPr>
              <a:buClr>
                <a:srgbClr val="FF0000"/>
              </a:buClr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к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онсультации и индивидуальные беседы</a:t>
            </a:r>
          </a:p>
          <a:p>
            <a:pPr>
              <a:buClr>
                <a:srgbClr val="FF0000"/>
              </a:buClr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выставки детских работ, поделок,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изготовленные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вместе с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родителями </a:t>
            </a:r>
          </a:p>
          <a:p>
            <a:pPr>
              <a:buClr>
                <a:srgbClr val="FF0000"/>
              </a:buClr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совместное создание предметно-развивающей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среды</a:t>
            </a:r>
          </a:p>
          <a:p>
            <a:pPr>
              <a:buClr>
                <a:srgbClr val="FF0000"/>
              </a:buClr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семейные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проекты</a:t>
            </a:r>
          </a:p>
          <a:p>
            <a:pPr>
              <a:buClr>
                <a:srgbClr val="FF0000"/>
              </a:buClr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открытые занятия</a:t>
            </a:r>
          </a:p>
        </p:txBody>
      </p:sp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8481879" y="6384310"/>
            <a:ext cx="451809" cy="346050"/>
          </a:xfrm>
          <a:prstGeom prst="actionButtonHom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63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51000" t="-20000" r="2000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EE82897-DF76-4FAF-8E1C-FF87100549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рекомендаций по стратегии</Template>
  <TotalTime>0</TotalTime>
  <Words>880</Words>
  <Application>Microsoft Office PowerPoint</Application>
  <PresentationFormat>Экран (4:3)</PresentationFormat>
  <Paragraphs>81</Paragraphs>
  <Slides>20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Семинар-практикум «Современные проблемы взаимодействие детского сада и семьи»  Выполнила: педагог-психолог Ляшенко Мария Владимировна</vt:lpstr>
      <vt:lpstr>Игра- приветствие  «Я сегодня – вот такая»</vt:lpstr>
      <vt:lpstr>Актуальность</vt:lpstr>
      <vt:lpstr>Семья и детский сад – два воспитательных феномена, каждый из которых по-своему дает ребенку социальный опыт, но только в сочетании друг с другом они создают оптимальные условия для вхождения маленького человека в большой мир.</vt:lpstr>
      <vt:lpstr>Основные задачи работы:</vt:lpstr>
      <vt:lpstr>Основные принципы партнерства ДОУ и семьи:</vt:lpstr>
      <vt:lpstr>Основные принципы партнерства ДОУ и семьи:</vt:lpstr>
      <vt:lpstr>Основные направления работы с родителями</vt:lpstr>
      <vt:lpstr>Познавательное направление </vt:lpstr>
      <vt:lpstr>Информационно-аналитическое направление </vt:lpstr>
      <vt:lpstr>Наглядно-информационное направление </vt:lpstr>
      <vt:lpstr>Досуговое направление   </vt:lpstr>
      <vt:lpstr>Презентация PowerPoint</vt:lpstr>
      <vt:lpstr>Ситуация 1</vt:lpstr>
      <vt:lpstr>Ситуация 2</vt:lpstr>
      <vt:lpstr>Ситуация 3</vt:lpstr>
      <vt:lpstr>Презентация PowerPoint</vt:lpstr>
      <vt:lpstr>Презентация PowerPoint</vt:lpstr>
      <vt:lpstr>Презентация PowerPoint</vt:lpstr>
      <vt:lpstr>СПАСИБО ЗА ВНИМАНИЕ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2016-09-28T12:57:15Z</dcterms:created>
  <dcterms:modified xsi:type="dcterms:W3CDTF">2024-04-09T08:18:31Z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TC101671299990</vt:lpwstr>
  </property>
</Properties>
</file>